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sldIdLst>
    <p:sldId id="256" r:id="rId5"/>
    <p:sldId id="296" r:id="rId6"/>
    <p:sldId id="298" r:id="rId7"/>
    <p:sldId id="312" r:id="rId8"/>
    <p:sldId id="297" r:id="rId9"/>
    <p:sldId id="299" r:id="rId10"/>
    <p:sldId id="300" r:id="rId11"/>
    <p:sldId id="301" r:id="rId12"/>
    <p:sldId id="315" r:id="rId13"/>
    <p:sldId id="308" r:id="rId14"/>
    <p:sldId id="313" r:id="rId15"/>
    <p:sldId id="314" r:id="rId16"/>
    <p:sldId id="302" r:id="rId17"/>
    <p:sldId id="316" r:id="rId18"/>
    <p:sldId id="310" r:id="rId19"/>
    <p:sldId id="311" r:id="rId20"/>
    <p:sldId id="264" r:id="rId21"/>
    <p:sldId id="265" r:id="rId22"/>
    <p:sldId id="303" r:id="rId23"/>
    <p:sldId id="304" r:id="rId24"/>
    <p:sldId id="305" r:id="rId25"/>
    <p:sldId id="306" r:id="rId26"/>
    <p:sldId id="307" r:id="rId27"/>
    <p:sldId id="30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D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4660"/>
  </p:normalViewPr>
  <p:slideViewPr>
    <p:cSldViewPr snapToGrid="0">
      <p:cViewPr varScale="1">
        <p:scale>
          <a:sx n="111" d="100"/>
          <a:sy n="111" d="100"/>
        </p:scale>
        <p:origin x="6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113866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9163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332923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7712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345318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22958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7606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5907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219567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193454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15119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17126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348457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42222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165646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152151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A9E9DB9-B83B-42D5-8C0A-E3D6779E382A}" type="datetimeFigureOut">
              <a:rPr lang="zh-CN" altLang="en-US" smtClean="0"/>
              <a:t>2021/10/24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24279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9E9DB9-B83B-42D5-8C0A-E3D6779E382A}" type="datetimeFigureOut">
              <a:rPr lang="zh-CN" altLang="en-US" smtClean="0"/>
              <a:t>2021/10/24</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322F59-249F-40DF-AB76-0F56BD454F67}" type="slidenum">
              <a:rPr lang="zh-CN" altLang="en-US" smtClean="0"/>
              <a:t>‹#›</a:t>
            </a:fld>
            <a:endParaRPr lang="zh-CN" altLang="en-US"/>
          </a:p>
        </p:txBody>
      </p:sp>
    </p:spTree>
    <p:extLst>
      <p:ext uri="{BB962C8B-B14F-4D97-AF65-F5344CB8AC3E}">
        <p14:creationId xmlns:p14="http://schemas.microsoft.com/office/powerpoint/2010/main" val="252646774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20.xml"/><Relationship Id="rId7" Type="http://schemas.openxmlformats.org/officeDocument/2006/relationships/slide" Target="slide24.xml"/><Relationship Id="rId2"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slide" Target="slide2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6.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6.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5.xml"/><Relationship Id="rId5" Type="http://schemas.openxmlformats.org/officeDocument/2006/relationships/slide" Target="slide7.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7.pn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8.pn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2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69.pn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2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80.png"/><Relationship Id="rId7" Type="http://schemas.openxmlformats.org/officeDocument/2006/relationships/image" Target="../media/image51.jpeg"/><Relationship Id="rId12" Type="http://schemas.openxmlformats.org/officeDocument/2006/relationships/image" Target="../media/image62.jpe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59.jpeg"/><Relationship Id="rId11" Type="http://schemas.openxmlformats.org/officeDocument/2006/relationships/image" Target="../media/image61.jpeg"/><Relationship Id="rId5" Type="http://schemas.openxmlformats.org/officeDocument/2006/relationships/image" Target="../media/image58.jpeg"/><Relationship Id="rId10" Type="http://schemas.openxmlformats.org/officeDocument/2006/relationships/image" Target="../media/image60.jpeg"/><Relationship Id="rId4" Type="http://schemas.openxmlformats.org/officeDocument/2006/relationships/image" Target="../media/image57.jpeg"/><Relationship Id="rId9" Type="http://schemas.openxmlformats.org/officeDocument/2006/relationships/image" Target="../media/image53.jpeg"/></Relationships>
</file>

<file path=ppt/slides/_rels/slide24.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88.png"/><Relationship Id="rId7" Type="http://schemas.openxmlformats.org/officeDocument/2006/relationships/image" Target="../media/image66.jpeg"/><Relationship Id="rId12" Type="http://schemas.openxmlformats.org/officeDocument/2006/relationships/image" Target="../media/image53.jpe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65.jpeg"/><Relationship Id="rId11" Type="http://schemas.openxmlformats.org/officeDocument/2006/relationships/image" Target="../media/image52.jpeg"/><Relationship Id="rId5" Type="http://schemas.openxmlformats.org/officeDocument/2006/relationships/image" Target="../media/image64.jpeg"/><Relationship Id="rId10" Type="http://schemas.openxmlformats.org/officeDocument/2006/relationships/image" Target="../media/image51.jpeg"/><Relationship Id="rId4" Type="http://schemas.openxmlformats.org/officeDocument/2006/relationships/image" Target="../media/image63.jpeg"/><Relationship Id="rId9" Type="http://schemas.openxmlformats.org/officeDocument/2006/relationships/image" Target="../media/image68.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slideLayout" Target="../slideLayouts/slideLayout1.xml"/><Relationship Id="rId5" Type="http://schemas.microsoft.com/office/2007/relationships/media" Target="../media/media4.mp4"/><Relationship Id="rId10" Type="http://schemas.openxmlformats.org/officeDocument/2006/relationships/image" Target="../media/image9.png"/><Relationship Id="rId4" Type="http://schemas.microsoft.com/office/2007/relationships/media" Target="../media/media3.mp4"/><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penai/mujoco-py" TargetMode="External"/><Relationship Id="rId2" Type="http://schemas.openxmlformats.org/officeDocument/2006/relationships/hyperlink" Target="https://robosuite.ai/docs/installation.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1CCE92F-C102-4B6F-B4FE-5993EC0A5EDC}"/>
              </a:ext>
            </a:extLst>
          </p:cNvPr>
          <p:cNvSpPr/>
          <p:nvPr/>
        </p:nvSpPr>
        <p:spPr>
          <a:xfrm>
            <a:off x="361895" y="1736351"/>
            <a:ext cx="11468204" cy="1819985"/>
          </a:xfrm>
          <a:prstGeom prst="rect">
            <a:avLst/>
          </a:prstGeom>
          <a:noFill/>
        </p:spPr>
        <p:txBody>
          <a:bodyPr wrap="none" lIns="91440" tIns="45720" rIns="91440" bIns="45720">
            <a:spAutoFit/>
          </a:bodyPr>
          <a:lstStyle/>
          <a:p>
            <a:pPr algn="ctr">
              <a:lnSpc>
                <a:spcPct val="150000"/>
              </a:lnSpc>
            </a:pPr>
            <a:r>
              <a:rPr lang="en-US" altLang="zh-CN" sz="4000" b="1" dirty="0">
                <a:ln w="0"/>
                <a:solidFill>
                  <a:schemeClr val="accent1"/>
                </a:solidFill>
                <a:effectLst>
                  <a:outerShdw blurRad="38100" dist="25400" dir="5400000" algn="ctr" rotWithShape="0">
                    <a:srgbClr val="6E747A">
                      <a:alpha val="43000"/>
                    </a:srgbClr>
                  </a:outerShdw>
                </a:effectLst>
              </a:rPr>
              <a:t>Impedance Control Implementation on UR5e </a:t>
            </a:r>
          </a:p>
          <a:p>
            <a:pPr algn="ctr">
              <a:lnSpc>
                <a:spcPct val="150000"/>
              </a:lnSpc>
            </a:pPr>
            <a:r>
              <a:rPr lang="en-US" altLang="zh-CN" sz="4000" b="1" dirty="0">
                <a:ln w="0"/>
                <a:solidFill>
                  <a:schemeClr val="accent1"/>
                </a:solidFill>
                <a:effectLst>
                  <a:outerShdw blurRad="38100" dist="25400" dir="5400000" algn="ctr" rotWithShape="0">
                    <a:srgbClr val="6E747A">
                      <a:alpha val="43000"/>
                    </a:srgbClr>
                  </a:outerShdw>
                </a:effectLst>
              </a:rPr>
              <a:t>under ROBOSUITE simulation</a:t>
            </a:r>
          </a:p>
        </p:txBody>
      </p:sp>
      <p:sp>
        <p:nvSpPr>
          <p:cNvPr id="2" name="矩形 1">
            <a:extLst>
              <a:ext uri="{FF2B5EF4-FFF2-40B4-BE49-F238E27FC236}">
                <a16:creationId xmlns:a16="http://schemas.microsoft.com/office/drawing/2014/main" id="{1B5DF4C9-37CF-4F19-8D2F-58066A51EE1F}"/>
              </a:ext>
            </a:extLst>
          </p:cNvPr>
          <p:cNvSpPr/>
          <p:nvPr/>
        </p:nvSpPr>
        <p:spPr>
          <a:xfrm>
            <a:off x="1041569" y="3429000"/>
            <a:ext cx="10108858"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 name="矩形 2">
            <a:extLst>
              <a:ext uri="{FF2B5EF4-FFF2-40B4-BE49-F238E27FC236}">
                <a16:creationId xmlns:a16="http://schemas.microsoft.com/office/drawing/2014/main" id="{CA7C6EE4-A68B-4118-91E5-934D58BD8632}"/>
              </a:ext>
            </a:extLst>
          </p:cNvPr>
          <p:cNvSpPr/>
          <p:nvPr/>
        </p:nvSpPr>
        <p:spPr>
          <a:xfrm>
            <a:off x="3574749" y="4352330"/>
            <a:ext cx="4522393" cy="954107"/>
          </a:xfrm>
          <a:prstGeom prst="rect">
            <a:avLst/>
          </a:prstGeom>
          <a:noFill/>
        </p:spPr>
        <p:txBody>
          <a:bodyPr wrap="none" lIns="91440" tIns="45720" rIns="91440" bIns="45720">
            <a:spAutoFit/>
          </a:bodyPr>
          <a:lstStyle/>
          <a:p>
            <a:pPr algn="ctr"/>
            <a:r>
              <a:rPr lang="en-US" altLang="zh-CN" sz="2800" b="0" cap="none" spc="0" dirty="0">
                <a:ln w="0"/>
                <a:solidFill>
                  <a:schemeClr val="accent1"/>
                </a:solidFill>
                <a:effectLst>
                  <a:outerShdw blurRad="38100" dist="25400" dir="5400000" algn="ctr" rotWithShape="0">
                    <a:srgbClr val="6E747A">
                      <a:alpha val="43000"/>
                    </a:srgbClr>
                  </a:outerShdw>
                </a:effectLst>
              </a:rPr>
              <a:t>Jonathan Oh, 941170???</a:t>
            </a:r>
            <a:endParaRPr lang="en-US" altLang="zh-CN" sz="2800" dirty="0">
              <a:ln w="0"/>
              <a:solidFill>
                <a:schemeClr val="accent1"/>
              </a:solidFill>
              <a:effectLst>
                <a:outerShdw blurRad="38100" dist="25400" dir="5400000" algn="ctr" rotWithShape="0">
                  <a:srgbClr val="6E747A">
                    <a:alpha val="43000"/>
                  </a:srgbClr>
                </a:outerShdw>
              </a:effectLst>
            </a:endParaRPr>
          </a:p>
          <a:p>
            <a:pPr algn="ctr"/>
            <a:r>
              <a:rPr lang="en-US" altLang="zh-CN" sz="2800" b="0" cap="none" spc="0" dirty="0">
                <a:ln w="0"/>
                <a:solidFill>
                  <a:schemeClr val="accent1"/>
                </a:solidFill>
                <a:effectLst>
                  <a:outerShdw blurRad="38100" dist="25400" dir="5400000" algn="ctr" rotWithShape="0">
                    <a:srgbClr val="6E747A">
                      <a:alpha val="43000"/>
                    </a:srgbClr>
                  </a:outerShdw>
                </a:effectLst>
              </a:rPr>
              <a:t>Zitao Yu, 941170755</a:t>
            </a:r>
            <a:endParaRPr lang="zh-CN"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5" name="矩形 2">
            <a:extLst>
              <a:ext uri="{FF2B5EF4-FFF2-40B4-BE49-F238E27FC236}">
                <a16:creationId xmlns:a16="http://schemas.microsoft.com/office/drawing/2014/main" id="{4624B052-2E15-CA4D-A6F4-66DFDF1D9435}"/>
              </a:ext>
            </a:extLst>
          </p:cNvPr>
          <p:cNvSpPr/>
          <p:nvPr/>
        </p:nvSpPr>
        <p:spPr>
          <a:xfrm>
            <a:off x="1925259" y="6044979"/>
            <a:ext cx="7821372" cy="400110"/>
          </a:xfrm>
          <a:prstGeom prst="rect">
            <a:avLst/>
          </a:prstGeom>
          <a:noFill/>
        </p:spPr>
        <p:txBody>
          <a:bodyPr wrap="none" lIns="91440" tIns="45720" rIns="91440" bIns="45720">
            <a:spAutoFit/>
          </a:bodyPr>
          <a:lstStyle/>
          <a:p>
            <a:pPr algn="ctr"/>
            <a:r>
              <a:rPr lang="en-US" altLang="zh-CN" sz="2000" dirty="0">
                <a:ln w="0"/>
                <a:solidFill>
                  <a:schemeClr val="accent1"/>
                </a:solidFill>
                <a:effectLst>
                  <a:outerShdw blurRad="38100" dist="25400" dir="5400000" algn="ctr" rotWithShape="0">
                    <a:srgbClr val="6E747A">
                      <a:alpha val="43000"/>
                    </a:srgbClr>
                  </a:outerShdw>
                </a:effectLst>
              </a:rPr>
              <a:t>Project Git: https://</a:t>
            </a:r>
            <a:r>
              <a:rPr lang="en-US" altLang="zh-CN" sz="2000" dirty="0" err="1">
                <a:ln w="0"/>
                <a:solidFill>
                  <a:schemeClr val="accent1"/>
                </a:solidFill>
                <a:effectLst>
                  <a:outerShdw blurRad="38100" dist="25400" dir="5400000" algn="ctr" rotWithShape="0">
                    <a:srgbClr val="6E747A">
                      <a:alpha val="43000"/>
                    </a:srgbClr>
                  </a:outerShdw>
                </a:effectLst>
              </a:rPr>
              <a:t>github.com</a:t>
            </a:r>
            <a:r>
              <a:rPr lang="en-US" altLang="zh-CN" sz="2000" dirty="0">
                <a:ln w="0"/>
                <a:solidFill>
                  <a:schemeClr val="accent1"/>
                </a:solidFill>
                <a:effectLst>
                  <a:outerShdw blurRad="38100" dist="25400" dir="5400000" algn="ctr" rotWithShape="0">
                    <a:srgbClr val="6E747A">
                      <a:alpha val="43000"/>
                    </a:srgbClr>
                  </a:outerShdw>
                </a:effectLst>
              </a:rPr>
              <a:t>/</a:t>
            </a:r>
            <a:r>
              <a:rPr lang="en-US" altLang="zh-CN" sz="2000" dirty="0" err="1">
                <a:ln w="0"/>
                <a:solidFill>
                  <a:schemeClr val="accent1"/>
                </a:solidFill>
                <a:effectLst>
                  <a:outerShdw blurRad="38100" dist="25400" dir="5400000" algn="ctr" rotWithShape="0">
                    <a:srgbClr val="6E747A">
                      <a:alpha val="43000"/>
                    </a:srgbClr>
                  </a:outerShdw>
                </a:effectLst>
              </a:rPr>
              <a:t>garlicbutter</a:t>
            </a:r>
            <a:r>
              <a:rPr lang="en-US" altLang="zh-CN" sz="2000" dirty="0">
                <a:ln w="0"/>
                <a:solidFill>
                  <a:schemeClr val="accent1"/>
                </a:solidFill>
                <a:effectLst>
                  <a:outerShdw blurRad="38100" dist="25400" dir="5400000" algn="ctr" rotWithShape="0">
                    <a:srgbClr val="6E747A">
                      <a:alpha val="43000"/>
                    </a:srgbClr>
                  </a:outerShdw>
                </a:effectLst>
              </a:rPr>
              <a:t>/Jonathan-</a:t>
            </a:r>
            <a:r>
              <a:rPr lang="en-US" altLang="zh-CN" sz="2000" dirty="0" err="1">
                <a:ln w="0"/>
                <a:solidFill>
                  <a:schemeClr val="accent1"/>
                </a:solidFill>
                <a:effectLst>
                  <a:outerShdw blurRad="38100" dist="25400" dir="5400000" algn="ctr" rotWithShape="0">
                    <a:srgbClr val="6E747A">
                      <a:alpha val="43000"/>
                    </a:srgbClr>
                  </a:outerShdw>
                </a:effectLst>
              </a:rPr>
              <a:t>Tom.git</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9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560063"/>
                <a:ext cx="9735217" cy="3624647"/>
              </a:xfrm>
              <a:prstGeom prst="rect">
                <a:avLst/>
              </a:prstGeom>
              <a:noFill/>
            </p:spPr>
            <p:txBody>
              <a:bodyPr wrap="square" lIns="91440" tIns="45720" rIns="91440" bIns="45720">
                <a:spAutoFit/>
              </a:bodyPr>
              <a:lstStyle/>
              <a:p>
                <a:pPr>
                  <a:defRPr/>
                </a:pPr>
                <a:endParaRPr lang="en-US" altLang="zh-CN" sz="28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In </a:t>
                </a:r>
                <a14:m>
                  <m:oMath xmlns:m="http://schemas.openxmlformats.org/officeDocument/2006/math">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2000"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field within [100, 5000] for </a:t>
                </a:r>
                <a14:m>
                  <m:oMath xmlns:m="http://schemas.openxmlformats.org/officeDocument/2006/math">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 and [0.25, 5]</a:t>
                </a:r>
                <a:r>
                  <a:rPr kumimoji="0" lang="en-US" altLang="zh-CN" sz="2000" i="0" u="none" strike="noStrike" kern="1200" cap="none" spc="0" normalizeH="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 for </a:t>
                </a:r>
                <a14:m>
                  <m:oMath xmlns:m="http://schemas.openxmlformats.org/officeDocument/2006/math">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 </a:t>
                </a:r>
                <a:r>
                  <a:rPr lang="en-US" altLang="zh-CN" sz="20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control parameters with lower damping have more chance to finish the tasks. Low stiffness with high damping will results in failure in our tasks. </a:t>
                </a:r>
              </a:p>
              <a:p>
                <a:pPr>
                  <a:defRPr/>
                </a:pPr>
                <a:endParaRPr lang="en-US" altLang="zh-CN" sz="20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Runtime </a:t>
                </a:r>
                <a:r>
                  <a:rPr lang="en-US" altLang="zh-CN" sz="20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is higher on the edges of the field. If efficiency is taken in consideration first, parameters with lower damping should be used. </a:t>
                </a:r>
              </a:p>
              <a:p>
                <a:pPr marL="342900" indent="-342900">
                  <a:buFont typeface="Arial" panose="020B0604020202020204" pitchFamily="34" charset="0"/>
                  <a:buChar char="•"/>
                  <a:defRPr/>
                </a:pPr>
                <a:endPar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The maximum reaction force on the end effector is mostly equivalent for successful attempts. It cannot be significantly decreased by tuning of parameters in x-y directions.</a:t>
                </a:r>
                <a:endPar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560063"/>
                <a:ext cx="9735217" cy="3624647"/>
              </a:xfrm>
              <a:prstGeom prst="rect">
                <a:avLst/>
              </a:prstGeom>
              <a:blipFill>
                <a:blip r:embed="rId2"/>
                <a:stretch>
                  <a:fillRect l="-782" r="-1173" b="-2787"/>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8D3F421-1403-3F49-8D01-FE2A78308E0D}"/>
                  </a:ext>
                </a:extLst>
              </p:cNvPr>
              <p:cNvSpPr/>
              <p:nvPr/>
            </p:nvSpPr>
            <p:spPr>
              <a:xfrm>
                <a:off x="663152" y="1229248"/>
                <a:ext cx="10446660" cy="423770"/>
              </a:xfrm>
              <a:prstGeom prst="rect">
                <a:avLst/>
              </a:prstGeom>
              <a:noFill/>
            </p:spPr>
            <p:txBody>
              <a:bodyPr wrap="square" lIns="91440" tIns="45720" rIns="91440" bIns="45720">
                <a:spAutoFit/>
              </a:bodyPr>
              <a:lstStyle/>
              <a:p>
                <a:pPr>
                  <a:defRPr/>
                </a:pPr>
                <a:r>
                  <a:rPr kumimoji="0" lang="en-US" altLang="zh-CN" sz="20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.1 Results for variation of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endParaRPr lang="en-US" altLang="zh-CN"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6" name="矩形 5">
                <a:extLst>
                  <a:ext uri="{FF2B5EF4-FFF2-40B4-BE49-F238E27FC236}">
                    <a16:creationId xmlns:a16="http://schemas.microsoft.com/office/drawing/2014/main" id="{88D3F421-1403-3F49-8D01-FE2A78308E0D}"/>
                  </a:ext>
                </a:extLst>
              </p:cNvPr>
              <p:cNvSpPr>
                <a:spLocks noRot="1" noChangeAspect="1" noMove="1" noResize="1" noEditPoints="1" noAdjustHandles="1" noChangeArrowheads="1" noChangeShapeType="1" noTextEdit="1"/>
              </p:cNvSpPr>
              <p:nvPr/>
            </p:nvSpPr>
            <p:spPr>
              <a:xfrm>
                <a:off x="663152" y="1229248"/>
                <a:ext cx="10446660" cy="423770"/>
              </a:xfrm>
              <a:prstGeom prst="rect">
                <a:avLst/>
              </a:prstGeom>
              <a:blipFill>
                <a:blip r:embed="rId3"/>
                <a:stretch>
                  <a:fillRect l="-851" t="-11429" b="-22857"/>
                </a:stretch>
              </a:blipFill>
            </p:spPr>
            <p:txBody>
              <a:bodyPr/>
              <a:lstStyle/>
              <a:p>
                <a:r>
                  <a:rPr lang="en-IL">
                    <a:noFill/>
                  </a:rPr>
                  <a:t> </a:t>
                </a:r>
              </a:p>
            </p:txBody>
          </p:sp>
        </mc:Fallback>
      </mc:AlternateContent>
    </p:spTree>
    <p:extLst>
      <p:ext uri="{BB962C8B-B14F-4D97-AF65-F5344CB8AC3E}">
        <p14:creationId xmlns:p14="http://schemas.microsoft.com/office/powerpoint/2010/main" val="25006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229248"/>
                <a:ext cx="10446660" cy="1728999"/>
              </a:xfrm>
              <a:prstGeom prst="rect">
                <a:avLst/>
              </a:prstGeom>
              <a:noFill/>
            </p:spPr>
            <p:txBody>
              <a:bodyPr wrap="square" lIns="91440" tIns="45720" rIns="91440" bIns="45720">
                <a:spAutoFit/>
              </a:bodyPr>
              <a:lstStyle/>
              <a:p>
                <a:pPr>
                  <a:defRPr/>
                </a:pPr>
                <a:r>
                  <a:rPr kumimoji="0" lang="en-US" altLang="zh-CN" sz="20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.1 Results for variation of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endParaRPr lang="en-US" altLang="zh-CN"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285750" indent="-285750">
                  <a:buFont typeface="Arial" panose="020B0604020202020204" pitchFamily="34" charset="0"/>
                  <a:buChar cha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Since </a:t>
                </a:r>
                <a:r>
                  <a:rPr kumimoji="0" lang="en-US" altLang="zh-CN" sz="16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parameters in x and y direction is equivalent for rod insertion</a:t>
                </a:r>
                <a:r>
                  <a:rPr lang="en-US" altLang="zh-CN" sz="1600" noProof="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a:t>
                </a:r>
                <a:r>
                  <a:rPr kumimoji="0" lang="en-US" altLang="zh-CN" sz="16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the corresponding parameters are equal in each test</a:t>
                </a: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a:t>
                </a:r>
              </a:p>
              <a:p>
                <a:pPr marL="285750" indent="-285750">
                  <a:buFont typeface="Arial" panose="020B0604020202020204" pitchFamily="34" charset="0"/>
                  <a:buChar cha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The control parameters are: </a:t>
                </a:r>
              </a:p>
              <a:p>
                <a:pP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a:t>
                </a:r>
                <a:r>
                  <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14:m>
                  <m:oMath xmlns:m="http://schemas.openxmlformats.org/officeDocument/2006/math">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2000</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2000</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150 </m:t>
                        </m:r>
                      </m:e>
                    </m:d>
                  </m:oMath>
                </a14:m>
                <a:endPar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r>
                  <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14:m>
                  <m:oMath xmlns:m="http://schemas.openxmlformats.org/officeDocument/2006/math">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2</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2</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150 </m:t>
                        </m:r>
                      </m:e>
                    </m:d>
                  </m:oMath>
                </a14:m>
                <a:endPar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229248"/>
                <a:ext cx="10446660" cy="1728999"/>
              </a:xfrm>
              <a:prstGeom prst="rect">
                <a:avLst/>
              </a:prstGeom>
              <a:blipFill>
                <a:blip r:embed="rId2"/>
                <a:stretch>
                  <a:fillRect l="-851" t="-2920" r="-729" b="-21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9B2BB8-662F-A946-8419-C3F6B9963934}"/>
                  </a:ext>
                </a:extLst>
              </p:cNvPr>
              <p:cNvSpPr txBox="1"/>
              <p:nvPr/>
            </p:nvSpPr>
            <p:spPr>
              <a:xfrm>
                <a:off x="663152" y="6070779"/>
                <a:ext cx="4356501" cy="391261"/>
              </a:xfrm>
              <a:prstGeom prst="rect">
                <a:avLst/>
              </a:prstGeom>
              <a:noFill/>
            </p:spPr>
            <p:txBody>
              <a:bodyPr wrap="square">
                <a:spAutoFit/>
              </a:bodyPr>
              <a:lstStyle/>
              <a:p>
                <a:pPr marL="285750" indent="-285750">
                  <a:buFont typeface="Arial" panose="020B0604020202020204" pitchFamily="34" charset="0"/>
                  <a:buChar char="•"/>
                  <a:defRPr/>
                </a:pPr>
                <a14:m>
                  <m:oMath xmlns:m="http://schemas.openxmlformats.org/officeDocument/2006/math">
                    <m:sSub>
                      <m:sSubPr>
                        <m:ctrlPr>
                          <a:rPr lang="en-US" altLang="zh-CN"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300,900</m:t>
                        </m:r>
                      </m:e>
                    </m:d>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1,7</m:t>
                        </m:r>
                      </m:e>
                    </m:d>
                  </m:oMath>
                </a14:m>
                <a:endParaRPr lang="en-IL" dirty="0"/>
              </a:p>
            </p:txBody>
          </p:sp>
        </mc:Choice>
        <mc:Fallback xmlns="">
          <p:sp>
            <p:nvSpPr>
              <p:cNvPr id="13" name="TextBox 12">
                <a:extLst>
                  <a:ext uri="{FF2B5EF4-FFF2-40B4-BE49-F238E27FC236}">
                    <a16:creationId xmlns:a16="http://schemas.microsoft.com/office/drawing/2014/main" id="{CF9B2BB8-662F-A946-8419-C3F6B9963934}"/>
                  </a:ext>
                </a:extLst>
              </p:cNvPr>
              <p:cNvSpPr txBox="1">
                <a:spLocks noRot="1" noChangeAspect="1" noMove="1" noResize="1" noEditPoints="1" noAdjustHandles="1" noChangeArrowheads="1" noChangeShapeType="1" noTextEdit="1"/>
              </p:cNvSpPr>
              <p:nvPr/>
            </p:nvSpPr>
            <p:spPr>
              <a:xfrm>
                <a:off x="663152" y="6070779"/>
                <a:ext cx="4356501" cy="391261"/>
              </a:xfrm>
              <a:prstGeom prst="rect">
                <a:avLst/>
              </a:prstGeom>
              <a:blipFill>
                <a:blip r:embed="rId3"/>
                <a:stretch>
                  <a:fillRect l="-1163" t="-3226" b="-22581"/>
                </a:stretch>
              </a:blipFill>
            </p:spPr>
            <p:txBody>
              <a:bodyPr/>
              <a:lstStyle/>
              <a:p>
                <a:r>
                  <a:rPr lang="en-IL">
                    <a:noFill/>
                  </a:rPr>
                  <a:t> </a:t>
                </a:r>
              </a:p>
            </p:txBody>
          </p:sp>
        </mc:Fallback>
      </mc:AlternateContent>
      <p:pic>
        <p:nvPicPr>
          <p:cNvPr id="6" name="Picture 5" descr="Chart&#10;&#10;Description automatically generated">
            <a:extLst>
              <a:ext uri="{FF2B5EF4-FFF2-40B4-BE49-F238E27FC236}">
                <a16:creationId xmlns:a16="http://schemas.microsoft.com/office/drawing/2014/main" id="{AE5D0EEE-2F05-9D47-A38B-79612C1BA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52" y="3060951"/>
            <a:ext cx="4845206" cy="2907124"/>
          </a:xfrm>
          <a:prstGeom prst="rect">
            <a:avLst/>
          </a:prstGeom>
        </p:spPr>
      </p:pic>
      <p:pic>
        <p:nvPicPr>
          <p:cNvPr id="8" name="Picture 7" descr="Chart&#10;&#10;Description automatically generated">
            <a:extLst>
              <a:ext uri="{FF2B5EF4-FFF2-40B4-BE49-F238E27FC236}">
                <a16:creationId xmlns:a16="http://schemas.microsoft.com/office/drawing/2014/main" id="{C9DEF8AC-AFFC-E84A-9582-C708EB9A9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357" y="3060951"/>
            <a:ext cx="2422602" cy="1453562"/>
          </a:xfrm>
          <a:prstGeom prst="rect">
            <a:avLst/>
          </a:prstGeom>
        </p:spPr>
      </p:pic>
      <p:pic>
        <p:nvPicPr>
          <p:cNvPr id="10" name="Picture 9" descr="Chart&#10;&#10;Description automatically generated">
            <a:extLst>
              <a:ext uri="{FF2B5EF4-FFF2-40B4-BE49-F238E27FC236}">
                <a16:creationId xmlns:a16="http://schemas.microsoft.com/office/drawing/2014/main" id="{7C8AA6DC-3FA5-A74E-957B-EF11CD5B11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357" y="4514513"/>
            <a:ext cx="2422602" cy="1453562"/>
          </a:xfrm>
          <a:prstGeom prst="rect">
            <a:avLst/>
          </a:prstGeom>
        </p:spPr>
      </p:pic>
    </p:spTree>
    <p:extLst>
      <p:ext uri="{BB962C8B-B14F-4D97-AF65-F5344CB8AC3E}">
        <p14:creationId xmlns:p14="http://schemas.microsoft.com/office/powerpoint/2010/main" val="2947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560063"/>
                <a:ext cx="9735217" cy="3956083"/>
              </a:xfrm>
              <a:prstGeom prst="rect">
                <a:avLst/>
              </a:prstGeom>
              <a:noFill/>
            </p:spPr>
            <p:txBody>
              <a:bodyPr wrap="square" lIns="91440" tIns="45720" rIns="91440" bIns="45720">
                <a:spAutoFit/>
              </a:bodyPr>
              <a:lstStyle/>
              <a:p>
                <a:pPr>
                  <a:defRPr/>
                </a:pPr>
                <a:endParaRPr lang="en-US" altLang="zh-CN" sz="28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acceptable parameters distributed closely on a band in </a:t>
                </a:r>
                <a14:m>
                  <m:oMath xmlns:m="http://schemas.openxmlformats.org/officeDocument/2006/math">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2000"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field within [300, 900] for </a:t>
                </a:r>
                <a14:m>
                  <m:oMath xmlns:m="http://schemas.openxmlformats.org/officeDocument/2006/math">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[1, 7] for </a:t>
                </a:r>
                <a14:m>
                  <m:oMath xmlns:m="http://schemas.openxmlformats.org/officeDocument/2006/math">
                    <m:sSub>
                      <m:sSubPr>
                        <m:ctrlP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high stiffness with low damping or low stiffness with high damping will results in failure in our tasks. </a:t>
                </a:r>
              </a:p>
              <a:p>
                <a:pPr>
                  <a:defRPr/>
                </a:pPr>
                <a:endPar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Like the previous result, runtime is higher for control parameters with higher damping, and lower damping should be used if efficiency is taken in consideration first </a:t>
                </a:r>
              </a:p>
              <a:p>
                <a:pPr marL="342900" indent="-342900">
                  <a:buFont typeface="Arial" panose="020B0604020202020204" pitchFamily="34" charset="0"/>
                  <a:buChar char="•"/>
                  <a:defRPr/>
                </a:pPr>
                <a:endPar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The maximum reaction force on the end effector is also mostly equivalent for successful attempts in </a:t>
                </a:r>
                <a14:m>
                  <m:oMath xmlns:m="http://schemas.openxmlformats.org/officeDocument/2006/math">
                    <m:r>
                      <a:rPr lang="en-US" altLang="zh-CN" sz="2000" i="1" dirty="0"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oMath>
                </a14:m>
                <a:r>
                  <a:rPr lang="en-US" altLang="zh-CN" sz="20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directions and cannot be decreased by tuning as well.</a:t>
                </a:r>
                <a:endParaRPr kumimoji="0" lang="en-US" altLang="zh-CN" sz="20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560063"/>
                <a:ext cx="9735217" cy="3956083"/>
              </a:xfrm>
              <a:prstGeom prst="rect">
                <a:avLst/>
              </a:prstGeom>
              <a:blipFill>
                <a:blip r:embed="rId2"/>
                <a:stretch>
                  <a:fillRect l="-782" r="-782" b="-2556"/>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8D3F421-1403-3F49-8D01-FE2A78308E0D}"/>
                  </a:ext>
                </a:extLst>
              </p:cNvPr>
              <p:cNvSpPr/>
              <p:nvPr/>
            </p:nvSpPr>
            <p:spPr>
              <a:xfrm>
                <a:off x="663152" y="1229248"/>
                <a:ext cx="10446660" cy="423770"/>
              </a:xfrm>
              <a:prstGeom prst="rect">
                <a:avLst/>
              </a:prstGeom>
              <a:noFill/>
            </p:spPr>
            <p:txBody>
              <a:bodyPr wrap="square" lIns="91440" tIns="45720" rIns="91440" bIns="45720">
                <a:spAutoFit/>
              </a:bodyPr>
              <a:lstStyle/>
              <a:p>
                <a:pPr>
                  <a:defRPr/>
                </a:pPr>
                <a:r>
                  <a:rPr kumimoji="0" lang="en-US" altLang="zh-CN" sz="20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.1 Results for variation of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endParaRPr lang="en-US" altLang="zh-CN"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6" name="矩形 5">
                <a:extLst>
                  <a:ext uri="{FF2B5EF4-FFF2-40B4-BE49-F238E27FC236}">
                    <a16:creationId xmlns:a16="http://schemas.microsoft.com/office/drawing/2014/main" id="{88D3F421-1403-3F49-8D01-FE2A78308E0D}"/>
                  </a:ext>
                </a:extLst>
              </p:cNvPr>
              <p:cNvSpPr>
                <a:spLocks noRot="1" noChangeAspect="1" noMove="1" noResize="1" noEditPoints="1" noAdjustHandles="1" noChangeArrowheads="1" noChangeShapeType="1" noTextEdit="1"/>
              </p:cNvSpPr>
              <p:nvPr/>
            </p:nvSpPr>
            <p:spPr>
              <a:xfrm>
                <a:off x="663152" y="1229248"/>
                <a:ext cx="10446660" cy="423770"/>
              </a:xfrm>
              <a:prstGeom prst="rect">
                <a:avLst/>
              </a:prstGeom>
              <a:blipFill>
                <a:blip r:embed="rId3"/>
                <a:stretch>
                  <a:fillRect l="-851" t="-11429" b="-22857"/>
                </a:stretch>
              </a:blipFill>
            </p:spPr>
            <p:txBody>
              <a:bodyPr/>
              <a:lstStyle/>
              <a:p>
                <a:r>
                  <a:rPr lang="en-IL">
                    <a:noFill/>
                  </a:rPr>
                  <a:t> </a:t>
                </a:r>
              </a:p>
            </p:txBody>
          </p:sp>
        </mc:Fallback>
      </mc:AlternateContent>
    </p:spTree>
    <p:extLst>
      <p:ext uri="{BB962C8B-B14F-4D97-AF65-F5344CB8AC3E}">
        <p14:creationId xmlns:p14="http://schemas.microsoft.com/office/powerpoint/2010/main" val="278017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545771"/>
                <a:ext cx="10446660" cy="4848828"/>
              </a:xfrm>
              <a:prstGeom prst="rect">
                <a:avLst/>
              </a:prstGeom>
              <a:noFill/>
            </p:spPr>
            <p:txBody>
              <a:bodyPr wrap="square" lIns="91440" tIns="45720" rIns="91440" bIns="45720">
                <a:spAutoFit/>
              </a:bodyPr>
              <a:lstStyle/>
              <a:p>
                <a:pPr>
                  <a:lnSpc>
                    <a:spcPts val="1880"/>
                  </a:lnSpc>
                  <a:defRPr/>
                </a:pPr>
                <a:r>
                  <a:rPr kumimoji="0" lang="en-US" altLang="zh-CN" sz="24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To test robustness of particular parameters:</a:t>
                </a:r>
              </a:p>
              <a:p>
                <a:pPr>
                  <a:lnSpc>
                    <a:spcPts val="1880"/>
                  </a:lnSpc>
                  <a:defRPr/>
                </a:pPr>
                <a:endParaRPr lang="en-US" altLang="zh-CN" sz="24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4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Perception: dislocation of the hole as ratio of rod diameter in percentage</a:t>
                </a:r>
              </a:p>
              <a:p>
                <a:pPr marL="342900" indent="-342900">
                  <a:buFont typeface="Arial" panose="020B0604020202020204" pitchFamily="34" charset="0"/>
                  <a:buChar char="•"/>
                  <a:defRPr/>
                </a:pPr>
                <a:r>
                  <a:rPr lang="en-US" altLang="zh-CN" sz="24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Basing on previous results, the acceptable parameters distributed closely on a band in </a:t>
                </a:r>
                <a14:m>
                  <m:oMath xmlns:m="http://schemas.openxmlformats.org/officeDocument/2006/math">
                    <m:sSub>
                      <m:sSubPr>
                        <m:ctrlP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2400" b="0" i="0" dirty="0"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sSub>
                      <m:sSubPr>
                        <m:ctrlP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4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field. </a:t>
                </a:r>
              </a:p>
              <a:p>
                <a:pPr marL="342900" indent="-342900">
                  <a:buFont typeface="System Font Regular"/>
                  <a:buChar char="→"/>
                  <a:defRPr/>
                </a:pPr>
                <a:r>
                  <a:rPr lang="en-US" altLang="zh-CN" sz="24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To investigate the robustness of variables in these bands, perception test is conducted in 6 different ways: </a:t>
                </a:r>
              </a:p>
              <a:p>
                <a:pPr marL="742950" lvl="1" indent="-285750">
                  <a:buFont typeface="Courier New" panose="02070309020205020404" pitchFamily="49" charset="0"/>
                  <a:buChar char="o"/>
                </a:pPr>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2" action="ppaction://hlinksldjump"/>
                  </a:rPr>
                  <a:t>variation of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2"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2"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2" action="ppaction://hlinksldjump"/>
                          </a:rPr>
                          <m:t>𝑝</m:t>
                        </m:r>
                      </m:sub>
                    </m:s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2" action="ppaction://hlinksldjump"/>
                      </a:rPr>
                      <m:t> </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2" action="ppaction://hlinksldjump"/>
                  </a:rPr>
                  <a:t>in </a:t>
                </a:r>
                <a14:m>
                  <m:oMath xmlns:m="http://schemas.openxmlformats.org/officeDocument/2006/math">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2" action="ppaction://hlinksldjump"/>
                      </a:rPr>
                      <m:t>𝑥</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2" action="ppaction://hlinksldjump"/>
                  </a:rPr>
                  <a:t> and </a:t>
                </a:r>
                <a14:m>
                  <m:oMath xmlns:m="http://schemas.openxmlformats.org/officeDocument/2006/math">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2" action="ppaction://hlinksldjump"/>
                      </a:rPr>
                      <m:t>𝑦</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2" action="ppaction://hlinksldjump"/>
                  </a:rPr>
                  <a:t> direction on </a:t>
                </a:r>
                <a:r>
                  <a:rPr lang="en-US"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2" action="ppaction://hlinksldjump"/>
                  </a:rPr>
                  <a:t>center of band </a:t>
                </a:r>
                <a:endParaRPr lang="en-IL"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742950" lvl="1" indent="-285750">
                  <a:buFont typeface="Courier New" panose="02070309020205020404" pitchFamily="49" charset="0"/>
                  <a:buChar char="o"/>
                </a:pPr>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3" action="ppaction://hlinksldjump"/>
                  </a:rPr>
                  <a:t>variation of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3"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3"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3" action="ppaction://hlinksldjump"/>
                          </a:rPr>
                          <m:t>𝑑</m:t>
                        </m:r>
                      </m:sub>
                    </m:sSub>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3" action="ppaction://hlinksldjump"/>
                  </a:rPr>
                  <a:t> in </a:t>
                </a:r>
                <a14:m>
                  <m:oMath xmlns:m="http://schemas.openxmlformats.org/officeDocument/2006/math">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3" action="ppaction://hlinksldjump"/>
                      </a:rPr>
                      <m:t>𝑥</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3" action="ppaction://hlinksldjump"/>
                  </a:rPr>
                  <a:t> and </a:t>
                </a:r>
                <a14:m>
                  <m:oMath xmlns:m="http://schemas.openxmlformats.org/officeDocument/2006/math">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3" action="ppaction://hlinksldjump"/>
                      </a:rPr>
                      <m:t>𝑦</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3" action="ppaction://hlinksldjump"/>
                  </a:rPr>
                  <a:t> direction on </a:t>
                </a:r>
                <a:r>
                  <a:rPr lang="en-US"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3" action="ppaction://hlinksldjump"/>
                  </a:rPr>
                  <a:t>center of band </a:t>
                </a:r>
                <a:endParaRPr lang="en-US"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742950" lvl="1" indent="-285750">
                  <a:buFont typeface="Courier New" panose="02070309020205020404" pitchFamily="49" charset="0"/>
                  <a:buChar char="o"/>
                </a:pPr>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4" action="ppaction://hlinksldjump"/>
                  </a:rPr>
                  <a:t>variation of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t>𝑝</m:t>
                        </m:r>
                      </m:sub>
                    </m:sSub>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4" action="ppaction://hlinksldjump"/>
                  </a:rPr>
                  <a:t> and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t>𝑑</m:t>
                        </m:r>
                      </m:sub>
                    </m:sSub>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4" action="ppaction://hlinksldjump"/>
                  </a:rPr>
                  <a:t> in </a:t>
                </a:r>
                <a14:m>
                  <m:oMath xmlns:m="http://schemas.openxmlformats.org/officeDocument/2006/math">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t>𝑥</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4" action="ppaction://hlinksldjump"/>
                  </a:rPr>
                  <a:t> and </a:t>
                </a:r>
                <a14:m>
                  <m:oMath xmlns:m="http://schemas.openxmlformats.org/officeDocument/2006/math">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4" action="ppaction://hlinksldjump"/>
                      </a:rPr>
                      <m:t>𝑦</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4" action="ppaction://hlinksldjump"/>
                  </a:rPr>
                  <a:t> direction on band </a:t>
                </a:r>
                <a:r>
                  <a:rPr lang="en-US"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4" action="ppaction://hlinksldjump"/>
                  </a:rPr>
                  <a:t>edges</a:t>
                </a:r>
                <a:endParaRPr lang="en-IL"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742950" lvl="1" indent="-285750">
                  <a:buFont typeface="Courier New" panose="02070309020205020404" pitchFamily="49" charset="0"/>
                  <a:buChar char="o"/>
                </a:pPr>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5" action="ppaction://hlinksldjump"/>
                  </a:rPr>
                  <a:t>variation of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5"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5"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5" action="ppaction://hlinksldjump"/>
                          </a:rPr>
                          <m:t>𝑝</m:t>
                        </m:r>
                      </m:sub>
                    </m:sSub>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5" action="ppaction://hlinksldjump"/>
                  </a:rPr>
                  <a:t> in </a:t>
                </a:r>
                <a14:m>
                  <m:oMath xmlns:m="http://schemas.openxmlformats.org/officeDocument/2006/math">
                    <m:r>
                      <a:rPr lang="en-US" altLang="zh-CN">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5" action="ppaction://hlinksldjump"/>
                      </a:rPr>
                      <m:t>𝑧</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5" action="ppaction://hlinksldjump"/>
                  </a:rPr>
                  <a:t> direction</a:t>
                </a:r>
                <a:endPar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742950" lvl="1" indent="-285750">
                  <a:buFont typeface="Courier New" panose="02070309020205020404" pitchFamily="49" charset="0"/>
                  <a:buChar char="o"/>
                </a:pPr>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6" action="ppaction://hlinksldjump"/>
                  </a:rPr>
                  <a:t>variation of </a:t>
                </a:r>
                <a14:m>
                  <m:oMath xmlns:m="http://schemas.openxmlformats.org/officeDocument/2006/math">
                    <m:sSub>
                      <m:sSubPr>
                        <m:ctrlPr>
                          <a:rPr lang="en-US" altLang="zh-CN" i="1">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6" action="ppaction://hlinksldjump"/>
                          </a:rPr>
                        </m:ctrlPr>
                      </m:sSubPr>
                      <m:e>
                        <m:r>
                          <a:rPr lang="en-US" altLang="zh-CN">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6" action="ppaction://hlinksldjump"/>
                          </a:rPr>
                          <m:t>𝑘</m:t>
                        </m:r>
                      </m:e>
                      <m:sub>
                        <m:r>
                          <a:rPr lang="en-US" altLang="zh-CN">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6" action="ppaction://hlinksldjump"/>
                          </a:rPr>
                          <m:t>𝑑</m:t>
                        </m:r>
                      </m:sub>
                    </m:sSub>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6" action="ppaction://hlinksldjump"/>
                  </a:rPr>
                  <a:t> in </a:t>
                </a:r>
                <a14:m>
                  <m:oMath xmlns:m="http://schemas.openxmlformats.org/officeDocument/2006/math">
                    <m:r>
                      <a:rPr lang="en-US" altLang="zh-CN">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6" action="ppaction://hlinksldjump"/>
                      </a:rPr>
                      <m:t>𝑧</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6" action="ppaction://hlinksldjump"/>
                  </a:rPr>
                  <a:t> direction</a:t>
                </a:r>
                <a:endParaRPr lang="en-IL"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742950" lvl="1" indent="-285750">
                  <a:buFont typeface="Courier New" panose="02070309020205020404" pitchFamily="49" charset="0"/>
                  <a:buChar char="o"/>
                </a:pPr>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7" action="ppaction://hlinksldjump"/>
                  </a:rPr>
                  <a:t>variation of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t>𝑝</m:t>
                        </m:r>
                      </m:sub>
                    </m:sSub>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7" action="ppaction://hlinksldjump"/>
                  </a:rPr>
                  <a:t> and </a:t>
                </a:r>
                <a14:m>
                  <m:oMath xmlns:m="http://schemas.openxmlformats.org/officeDocument/2006/math">
                    <m:sSub>
                      <m:sSubPr>
                        <m:ctrlPr>
                          <a:rPr lang="en-US" altLang="zh-CN" i="1"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ctrlPr>
                      </m:sSubPr>
                      <m:e>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t>𝑘</m:t>
                        </m:r>
                      </m:e>
                      <m: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t>𝑑</m:t>
                        </m:r>
                      </m:sub>
                    </m:sSub>
                    <m:r>
                      <a:rPr lang="en-US" altLang="zh-CN" dirty="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t> </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7" action="ppaction://hlinksldjump"/>
                  </a:rPr>
                  <a:t>in </a:t>
                </a:r>
                <a14:m>
                  <m:oMath xmlns:m="http://schemas.openxmlformats.org/officeDocument/2006/math">
                    <m:r>
                      <a:rPr lang="en-US" altLang="zh-CN">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hlinkClick r:id="rId7" action="ppaction://hlinksldjump"/>
                      </a:rPr>
                      <m:t>𝑧</m:t>
                    </m:r>
                  </m:oMath>
                </a14:m>
                <a:r>
                  <a:rPr lang="en-US"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7" action="ppaction://hlinksldjump"/>
                  </a:rPr>
                  <a:t> direction</a:t>
                </a:r>
                <a:r>
                  <a:rPr lang="en-IL" altLang="zh-CN"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7" action="ppaction://hlinksldjump"/>
                  </a:rPr>
                  <a:t> that </a:t>
                </a:r>
                <a:r>
                  <a:rPr lang="en-US"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hlinkClick r:id="rId7" action="ppaction://hlinksldjump"/>
                  </a:rPr>
                  <a:t>cross the band</a:t>
                </a:r>
                <a:endParaRPr lang="en-US"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lvl="1"/>
                <a:r>
                  <a:rPr lang="en-US"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(Experimental results are as shown in the appendix)</a:t>
                </a:r>
                <a:endParaRPr lang="en-IL" dirty="0">
                  <a:ln w="0"/>
                  <a:solidFill>
                    <a:schemeClr val="tx1"/>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545771"/>
                <a:ext cx="10446660" cy="4848828"/>
              </a:xfrm>
              <a:prstGeom prst="rect">
                <a:avLst/>
              </a:prstGeom>
              <a:blipFill>
                <a:blip r:embed="rId8"/>
                <a:stretch>
                  <a:fillRect l="-1094" t="-3655" b="-1567"/>
                </a:stretch>
              </a:blipFill>
            </p:spPr>
            <p:txBody>
              <a:bodyPr/>
              <a:lstStyle/>
              <a:p>
                <a:r>
                  <a:rPr lang="en-IL">
                    <a:noFill/>
                  </a:rPr>
                  <a:t> </a:t>
                </a:r>
              </a:p>
            </p:txBody>
          </p:sp>
        </mc:Fallback>
      </mc:AlternateContent>
    </p:spTree>
    <p:extLst>
      <p:ext uri="{BB962C8B-B14F-4D97-AF65-F5344CB8AC3E}">
        <p14:creationId xmlns:p14="http://schemas.microsoft.com/office/powerpoint/2010/main" val="61964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5" name="矩形 5">
            <a:extLst>
              <a:ext uri="{FF2B5EF4-FFF2-40B4-BE49-F238E27FC236}">
                <a16:creationId xmlns:a16="http://schemas.microsoft.com/office/drawing/2014/main" id="{7A98BA15-C097-8544-9711-72F0F38C1328}"/>
              </a:ext>
            </a:extLst>
          </p:cNvPr>
          <p:cNvSpPr/>
          <p:nvPr/>
        </p:nvSpPr>
        <p:spPr>
          <a:xfrm>
            <a:off x="663152" y="1545771"/>
            <a:ext cx="10446660" cy="829458"/>
          </a:xfrm>
          <a:prstGeom prst="rect">
            <a:avLst/>
          </a:prstGeom>
          <a:noFill/>
        </p:spPr>
        <p:txBody>
          <a:bodyPr wrap="square" lIns="91440" tIns="45720" rIns="91440" bIns="45720">
            <a:spAutoFit/>
          </a:bodyPr>
          <a:lstStyle/>
          <a:p>
            <a:pPr>
              <a:lnSpc>
                <a:spcPts val="1880"/>
              </a:lnSpc>
              <a:defRPr/>
            </a:pPr>
            <a:r>
              <a:rPr kumimoji="0" lang="en-US" altLang="zh-CN" sz="24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To test robustness of particular parameters:</a:t>
            </a:r>
          </a:p>
          <a:p>
            <a:pPr>
              <a:lnSpc>
                <a:spcPts val="1880"/>
              </a:lnSpc>
              <a:defRPr/>
            </a:pPr>
            <a:endParaRPr lang="en-US" altLang="zh-CN" sz="24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lnSpc>
                <a:spcPts val="1880"/>
              </a:lnSpc>
              <a:defRPr/>
            </a:pPr>
            <a:endParaRPr lang="en-US" altLang="zh-CN" sz="24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CA51813-F2E1-2F4E-8E8D-CAA140F4E03D}"/>
                  </a:ext>
                </a:extLst>
              </p:cNvPr>
              <p:cNvSpPr/>
              <p:nvPr/>
            </p:nvSpPr>
            <p:spPr>
              <a:xfrm>
                <a:off x="663152" y="1936283"/>
                <a:ext cx="9615964" cy="2985433"/>
              </a:xfrm>
              <a:prstGeom prst="rect">
                <a:avLst/>
              </a:prstGeom>
              <a:noFill/>
            </p:spPr>
            <p:txBody>
              <a:bodyPr wrap="square" lIns="91440" tIns="45720" rIns="91440" bIns="45720">
                <a:spAutoFit/>
              </a:bodyPr>
              <a:lstStyle/>
              <a:p>
                <a:pPr>
                  <a:defRPr/>
                </a:pPr>
                <a:endParaRPr lang="en-US" altLang="zh-CN" sz="28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marL="285750" lvl="0" indent="-285750">
                  <a:buFont typeface="Arial" panose="020B0604020202020204" pitchFamily="34" charset="0"/>
                  <a:buChar char="•"/>
                </a:pPr>
                <a:r>
                  <a:rPr lang="en-US" sz="2000" dirty="0"/>
                  <a:t>Lower stiffness and Higher damping results in higher tolerance to perception error in all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𝑦</m:t>
                    </m:r>
                  </m:oMath>
                </a14:m>
                <a:r>
                  <a:rPr lang="en-US" sz="2000" dirty="0"/>
                  <a:t> and </a:t>
                </a:r>
                <a14:m>
                  <m:oMath xmlns:m="http://schemas.openxmlformats.org/officeDocument/2006/math">
                    <m:r>
                      <a:rPr lang="en-US" sz="2000" i="1">
                        <a:latin typeface="Cambria Math" panose="02040503050406030204" pitchFamily="18" charset="0"/>
                      </a:rPr>
                      <m:t>𝑧</m:t>
                    </m:r>
                  </m:oMath>
                </a14:m>
                <a:r>
                  <a:rPr lang="en-US" sz="2000" dirty="0"/>
                  <a:t> direction. </a:t>
                </a:r>
              </a:p>
              <a:p>
                <a:pPr lvl="0"/>
                <a:endParaRPr lang="en-IL" sz="2000" dirty="0"/>
              </a:p>
              <a:p>
                <a:pPr marL="285750" lvl="0" indent="-285750">
                  <a:buFont typeface="Arial" panose="020B0604020202020204" pitchFamily="34" charset="0"/>
                  <a:buChar char="•"/>
                </a:pPr>
                <a:r>
                  <a:rPr lang="en-US" sz="2000" dirty="0"/>
                  <a:t>For both of the band-like parameter ranges, the tolerance is much better on the center of the band. </a:t>
                </a:r>
              </a:p>
              <a:p>
                <a:pPr lvl="0"/>
                <a:endParaRPr lang="en-IL" sz="2000" dirty="0"/>
              </a:p>
              <a:p>
                <a:pPr marL="285750" lvl="0" indent="-285750">
                  <a:buFont typeface="Arial" panose="020B0604020202020204" pitchFamily="34" charset="0"/>
                  <a:buChar char="•"/>
                </a:pPr>
                <a:r>
                  <a:rPr lang="en-US" sz="2000" dirty="0"/>
                  <a:t>Perception error significantly increase the maximum force on the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oMath>
                </a14:m>
                <a:r>
                  <a:rPr lang="en-US" sz="2000" dirty="0"/>
                  <a:t> and </a:t>
                </a:r>
                <a14:m>
                  <m:oMath xmlns:m="http://schemas.openxmlformats.org/officeDocument/2006/math">
                    <m:r>
                      <a:rPr lang="en-US" sz="2000" i="1">
                        <a:latin typeface="Cambria Math" panose="02040503050406030204" pitchFamily="18" charset="0"/>
                      </a:rPr>
                      <m:t>𝑧</m:t>
                    </m:r>
                  </m:oMath>
                </a14:m>
                <a:r>
                  <a:rPr lang="en-US" sz="2000" dirty="0"/>
                  <a:t> directions. This might be a limit of the control method. </a:t>
                </a:r>
                <a:endParaRPr lang="en-IL" sz="2000" dirty="0"/>
              </a:p>
            </p:txBody>
          </p:sp>
        </mc:Choice>
        <mc:Fallback xmlns="">
          <p:sp>
            <p:nvSpPr>
              <p:cNvPr id="6" name="矩形 5">
                <a:extLst>
                  <a:ext uri="{FF2B5EF4-FFF2-40B4-BE49-F238E27FC236}">
                    <a16:creationId xmlns:a16="http://schemas.microsoft.com/office/drawing/2014/main" id="{5CA51813-F2E1-2F4E-8E8D-CAA140F4E03D}"/>
                  </a:ext>
                </a:extLst>
              </p:cNvPr>
              <p:cNvSpPr>
                <a:spLocks noRot="1" noChangeAspect="1" noMove="1" noResize="1" noEditPoints="1" noAdjustHandles="1" noChangeArrowheads="1" noChangeShapeType="1" noTextEdit="1"/>
              </p:cNvSpPr>
              <p:nvPr/>
            </p:nvSpPr>
            <p:spPr>
              <a:xfrm>
                <a:off x="663152" y="1936283"/>
                <a:ext cx="9615964" cy="2985433"/>
              </a:xfrm>
              <a:prstGeom prst="rect">
                <a:avLst/>
              </a:prstGeom>
              <a:blipFill>
                <a:blip r:embed="rId2"/>
                <a:stretch>
                  <a:fillRect l="-528" b="-2542"/>
                </a:stretch>
              </a:blipFill>
            </p:spPr>
            <p:txBody>
              <a:bodyPr/>
              <a:lstStyle/>
              <a:p>
                <a:r>
                  <a:rPr lang="en-IL">
                    <a:noFill/>
                  </a:rPr>
                  <a:t> </a:t>
                </a:r>
              </a:p>
            </p:txBody>
          </p:sp>
        </mc:Fallback>
      </mc:AlternateContent>
    </p:spTree>
    <p:extLst>
      <p:ext uri="{BB962C8B-B14F-4D97-AF65-F5344CB8AC3E}">
        <p14:creationId xmlns:p14="http://schemas.microsoft.com/office/powerpoint/2010/main" val="77554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a:t>
            </a:r>
            <a:r>
              <a:rPr lang="en-US" altLang="zh-CN" sz="2800" b="1"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5</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Performance under assumed best parameters</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3B73ED-AA4D-CF45-9ECB-AA5088821C9E}"/>
                  </a:ext>
                </a:extLst>
              </p:cNvPr>
              <p:cNvSpPr txBox="1"/>
              <p:nvPr/>
            </p:nvSpPr>
            <p:spPr>
              <a:xfrm>
                <a:off x="663152" y="1300597"/>
                <a:ext cx="6096000" cy="490199"/>
              </a:xfrm>
              <a:prstGeom prst="rect">
                <a:avLst/>
              </a:prstGeom>
              <a:noFill/>
            </p:spPr>
            <p:txBody>
              <a:bodyPr wrap="square">
                <a:spAutoFit/>
              </a:bodyPr>
              <a:lstStyle/>
              <a:p>
                <a14:m>
                  <m:oMath xmlns:m="http://schemas.openxmlformats.org/officeDocument/2006/math">
                    <m:sSub>
                      <m:sSubPr>
                        <m:ctrlPr>
                          <a:rPr lang="en-US" altLang="zh-CN" sz="2400" i="1" dirty="0"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IL" sz="2400" dirty="0"/>
                  <a:t>=</a:t>
                </a:r>
                <a:r>
                  <a:rPr lang="en-US" altLang="zh-CN" sz="24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14:m>
                  <m:oMath xmlns:m="http://schemas.openxmlformats.org/officeDocument/2006/math">
                    <m:d>
                      <m:dPr>
                        <m:begChr m:val="["/>
                        <m:endChr m:val="]"/>
                        <m:ctrlP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2000</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2000</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600,</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e>
                    </m:d>
                  </m:oMath>
                </a14:m>
                <a:endParaRPr lang="en-IL" sz="2400" dirty="0"/>
              </a:p>
            </p:txBody>
          </p:sp>
        </mc:Choice>
        <mc:Fallback xmlns="">
          <p:sp>
            <p:nvSpPr>
              <p:cNvPr id="6" name="TextBox 5">
                <a:extLst>
                  <a:ext uri="{FF2B5EF4-FFF2-40B4-BE49-F238E27FC236}">
                    <a16:creationId xmlns:a16="http://schemas.microsoft.com/office/drawing/2014/main" id="{C83B73ED-AA4D-CF45-9ECB-AA5088821C9E}"/>
                  </a:ext>
                </a:extLst>
              </p:cNvPr>
              <p:cNvSpPr txBox="1">
                <a:spLocks noRot="1" noChangeAspect="1" noMove="1" noResize="1" noEditPoints="1" noAdjustHandles="1" noChangeArrowheads="1" noChangeShapeType="1" noTextEdit="1"/>
              </p:cNvSpPr>
              <p:nvPr/>
            </p:nvSpPr>
            <p:spPr>
              <a:xfrm>
                <a:off x="663152" y="1300597"/>
                <a:ext cx="6096000" cy="490199"/>
              </a:xfrm>
              <a:prstGeom prst="rect">
                <a:avLst/>
              </a:prstGeom>
              <a:blipFill>
                <a:blip r:embed="rId4"/>
                <a:stretch>
                  <a:fillRect l="-832" t="-10000" b="-2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75F57A-5ABA-5345-874B-E8D4F714E115}"/>
                  </a:ext>
                </a:extLst>
              </p:cNvPr>
              <p:cNvSpPr txBox="1"/>
              <p:nvPr/>
            </p:nvSpPr>
            <p:spPr>
              <a:xfrm>
                <a:off x="663152" y="1793039"/>
                <a:ext cx="6096000" cy="461665"/>
              </a:xfrm>
              <a:prstGeom prst="rect">
                <a:avLst/>
              </a:prstGeom>
              <a:noFill/>
            </p:spPr>
            <p:txBody>
              <a:bodyPr wrap="square">
                <a:spAutoFit/>
              </a:bodyPr>
              <a:lstStyle/>
              <a:p>
                <a14:m>
                  <m:oMath xmlns:m="http://schemas.openxmlformats.org/officeDocument/2006/math">
                    <m:sSub>
                      <m:sSubPr>
                        <m:ctrlPr>
                          <a:rPr lang="en-US" altLang="zh-CN" sz="2400" i="1" dirty="0"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i="1" dirty="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b="0" i="1" dirty="0"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IL" sz="2400" dirty="0"/>
                  <a:t>=</a:t>
                </a:r>
                <a:r>
                  <a:rPr lang="en-US" altLang="zh-CN" sz="24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14:m>
                  <m:oMath xmlns:m="http://schemas.openxmlformats.org/officeDocument/2006/math">
                    <m:d>
                      <m:dPr>
                        <m:begChr m:val="["/>
                        <m:endChr m:val="]"/>
                        <m:ctrlP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2</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2</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4, </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m:t>
                        </m:r>
                        <m:r>
                          <a:rPr lang="en-US" altLang="zh-CN" sz="24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24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150 </m:t>
                        </m:r>
                      </m:e>
                    </m:d>
                  </m:oMath>
                </a14:m>
                <a:endParaRPr lang="en-IL" sz="2400" dirty="0"/>
              </a:p>
            </p:txBody>
          </p:sp>
        </mc:Choice>
        <mc:Fallback xmlns="">
          <p:sp>
            <p:nvSpPr>
              <p:cNvPr id="7" name="TextBox 6">
                <a:extLst>
                  <a:ext uri="{FF2B5EF4-FFF2-40B4-BE49-F238E27FC236}">
                    <a16:creationId xmlns:a16="http://schemas.microsoft.com/office/drawing/2014/main" id="{2B75F57A-5ABA-5345-874B-E8D4F714E115}"/>
                  </a:ext>
                </a:extLst>
              </p:cNvPr>
              <p:cNvSpPr txBox="1">
                <a:spLocks noRot="1" noChangeAspect="1" noMove="1" noResize="1" noEditPoints="1" noAdjustHandles="1" noChangeArrowheads="1" noChangeShapeType="1" noTextEdit="1"/>
              </p:cNvSpPr>
              <p:nvPr/>
            </p:nvSpPr>
            <p:spPr>
              <a:xfrm>
                <a:off x="663152" y="1793039"/>
                <a:ext cx="6096000" cy="461665"/>
              </a:xfrm>
              <a:prstGeom prst="rect">
                <a:avLst/>
              </a:prstGeom>
              <a:blipFill>
                <a:blip r:embed="rId5"/>
                <a:stretch>
                  <a:fillRect l="-832" t="-10811" b="-29730"/>
                </a:stretch>
              </a:blipFill>
            </p:spPr>
            <p:txBody>
              <a:bodyPr/>
              <a:lstStyle/>
              <a:p>
                <a:r>
                  <a:rPr lang="en-IL">
                    <a:noFill/>
                  </a:rPr>
                  <a:t> </a:t>
                </a:r>
              </a:p>
            </p:txBody>
          </p:sp>
        </mc:Fallback>
      </mc:AlternateContent>
      <p:pic>
        <p:nvPicPr>
          <p:cNvPr id="3" name="imp" descr="imp">
            <a:hlinkClick r:id="" action="ppaction://media"/>
            <a:extLst>
              <a:ext uri="{FF2B5EF4-FFF2-40B4-BE49-F238E27FC236}">
                <a16:creationId xmlns:a16="http://schemas.microsoft.com/office/drawing/2014/main" id="{4025879E-D389-9E4C-B5A6-EF1B5006D8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24418" y="2499803"/>
            <a:ext cx="6543164" cy="3680530"/>
          </a:xfrm>
          <a:prstGeom prst="rect">
            <a:avLst/>
          </a:prstGeom>
        </p:spPr>
      </p:pic>
    </p:spTree>
    <p:extLst>
      <p:ext uri="{BB962C8B-B14F-4D97-AF65-F5344CB8AC3E}">
        <p14:creationId xmlns:p14="http://schemas.microsoft.com/office/powerpoint/2010/main" val="372955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1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1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6</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Discussion and Future Development</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9D384C39-C08D-8E4E-93CD-ECFF52D87D2E}"/>
                  </a:ext>
                </a:extLst>
              </p:cNvPr>
              <p:cNvSpPr/>
              <p:nvPr/>
            </p:nvSpPr>
            <p:spPr>
              <a:xfrm>
                <a:off x="663152" y="1458148"/>
                <a:ext cx="9735217" cy="5348195"/>
              </a:xfrm>
              <a:prstGeom prst="rect">
                <a:avLst/>
              </a:prstGeom>
              <a:noFill/>
            </p:spPr>
            <p:txBody>
              <a:bodyPr wrap="square" lIns="91440" tIns="45720" rIns="91440" bIns="45720">
                <a:spAutoFit/>
              </a:bodyPr>
              <a:lstStyle/>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robot now has some tolerance to perception error and can finish the tasks for a range of parameters. However, the tolerance is not high, and the choice of parameters is limited.</a:t>
                </a:r>
              </a:p>
              <a:p>
                <a:pPr marL="342900" indent="-342900">
                  <a:buFont typeface="Arial" panose="020B0604020202020204" pitchFamily="34" charset="0"/>
                  <a:buChar char="•"/>
                  <a:defRPr/>
                </a:pPr>
                <a:endPar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Multiple tasks with different kinds of workpieces can be conducted to check the performance of the impedance control performance and improve the control parameters.</a:t>
                </a:r>
              </a:p>
              <a:p>
                <a:pPr marL="342900" indent="-342900">
                  <a:buFont typeface="Arial" panose="020B0604020202020204" pitchFamily="34" charset="0"/>
                  <a:buChar char="•"/>
                  <a:defRPr/>
                </a:pPr>
                <a:endPar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fixed stiffness control has dilemma. The perception error tolerance is higher when </a:t>
                </a:r>
                <a14:m>
                  <m:oMath xmlns:m="http://schemas.openxmlformats.org/officeDocument/2006/math">
                    <m:sSub>
                      <m:sSubPr>
                        <m:ctrlPr>
                          <a:rPr lang="en-US" altLang="zh-CN" sz="20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is lower and </a:t>
                </a:r>
                <a14:m>
                  <m:oMath xmlns:m="http://schemas.openxmlformats.org/officeDocument/2006/math">
                    <m:sSub>
                      <m:sSubPr>
                        <m:ctrlPr>
                          <a:rPr lang="en-US" altLang="zh-CN" sz="20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is higher, however these parameters might result in higher runtime and even failure of the tasks. Other control methods, such as position-based impedance control and OSC with flexible impedance, can be used and might be able to overcome this dilemma.</a:t>
                </a:r>
              </a:p>
              <a:p>
                <a:pPr marL="342900" indent="-342900">
                  <a:buFont typeface="Arial" panose="020B0604020202020204" pitchFamily="34" charset="0"/>
                  <a:buChar char="•"/>
                  <a:defRPr/>
                </a:pPr>
                <a:endPar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342900" indent="-342900">
                  <a:buFont typeface="Arial" panose="020B0604020202020204" pitchFamily="34" charset="0"/>
                  <a:buChar char="•"/>
                  <a:defRPr/>
                </a:pPr>
                <a:r>
                  <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Control parameters can be further improved applying machine learning algorithm.</a:t>
                </a:r>
              </a:p>
              <a:p>
                <a:pPr marL="342900" indent="-342900">
                  <a:buFont typeface="Arial" panose="020B0604020202020204" pitchFamily="34" charset="0"/>
                  <a:buChar char="•"/>
                  <a:defRPr/>
                </a:pPr>
                <a:endParaRPr lang="en-US" altLang="zh-CN" sz="20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9D384C39-C08D-8E4E-93CD-ECFF52D87D2E}"/>
                  </a:ext>
                </a:extLst>
              </p:cNvPr>
              <p:cNvSpPr>
                <a:spLocks noRot="1" noChangeAspect="1" noMove="1" noResize="1" noEditPoints="1" noAdjustHandles="1" noChangeArrowheads="1" noChangeShapeType="1" noTextEdit="1"/>
              </p:cNvSpPr>
              <p:nvPr/>
            </p:nvSpPr>
            <p:spPr>
              <a:xfrm>
                <a:off x="663152" y="1458148"/>
                <a:ext cx="9735217" cy="5348195"/>
              </a:xfrm>
              <a:prstGeom prst="rect">
                <a:avLst/>
              </a:prstGeom>
              <a:blipFill>
                <a:blip r:embed="rId2"/>
                <a:stretch>
                  <a:fillRect l="-782" t="-709" r="-1304"/>
                </a:stretch>
              </a:blipFill>
            </p:spPr>
            <p:txBody>
              <a:bodyPr/>
              <a:lstStyle/>
              <a:p>
                <a:r>
                  <a:rPr lang="en-IL">
                    <a:noFill/>
                  </a:rPr>
                  <a:t> </a:t>
                </a:r>
              </a:p>
            </p:txBody>
          </p:sp>
        </mc:Fallback>
      </mc:AlternateContent>
    </p:spTree>
    <p:extLst>
      <p:ext uri="{BB962C8B-B14F-4D97-AF65-F5344CB8AC3E}">
        <p14:creationId xmlns:p14="http://schemas.microsoft.com/office/powerpoint/2010/main" val="40287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9BEEB3-5396-45A8-838A-91DA27BEE351}"/>
              </a:ext>
            </a:extLst>
          </p:cNvPr>
          <p:cNvSpPr/>
          <p:nvPr/>
        </p:nvSpPr>
        <p:spPr>
          <a:xfrm>
            <a:off x="4373412" y="2792388"/>
            <a:ext cx="3445175"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Questions</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a:extLst>
              <a:ext uri="{FF2B5EF4-FFF2-40B4-BE49-F238E27FC236}">
                <a16:creationId xmlns:a16="http://schemas.microsoft.com/office/drawing/2014/main" id="{08687A06-62D7-4960-A77E-6B1DBBF71606}"/>
              </a:ext>
            </a:extLst>
          </p:cNvPr>
          <p:cNvSpPr/>
          <p:nvPr/>
        </p:nvSpPr>
        <p:spPr>
          <a:xfrm>
            <a:off x="2368055" y="3176885"/>
            <a:ext cx="74558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_____________________</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31DC73FA-9EBC-4887-9080-0B5FCD2DB039}"/>
              </a:ext>
            </a:extLst>
          </p:cNvPr>
          <p:cNvSpPr/>
          <p:nvPr/>
        </p:nvSpPr>
        <p:spPr>
          <a:xfrm>
            <a:off x="2320575" y="0"/>
            <a:ext cx="8158004" cy="954107"/>
          </a:xfrm>
          <a:prstGeom prst="rect">
            <a:avLst/>
          </a:prstGeom>
          <a:noFill/>
        </p:spPr>
        <p:txBody>
          <a:bodyPr wrap="none" lIns="91440" tIns="45720" rIns="91440" bIns="45720">
            <a:spAutoFit/>
          </a:bodyPr>
          <a:lstStyle/>
          <a:p>
            <a:pPr lvl="0" algn="r">
              <a:defRPr/>
            </a:pPr>
            <a:r>
              <a:rPr lang="en-US" altLang="zh-CN" sz="2800" dirty="0">
                <a:ln w="0"/>
                <a:solidFill>
                  <a:srgbClr val="ACD433"/>
                </a:solidFill>
                <a:effectLst>
                  <a:outerShdw blurRad="38100" dist="25400" dir="5400000" algn="ctr" rotWithShape="0">
                    <a:srgbClr val="6E747A">
                      <a:alpha val="43000"/>
                    </a:srgbClr>
                  </a:outerShdw>
                </a:effectLst>
              </a:rPr>
              <a:t>Impedance Control Implementation on UR5e </a:t>
            </a:r>
          </a:p>
          <a:p>
            <a:pPr lvl="0" algn="r">
              <a:defRPr/>
            </a:pPr>
            <a:r>
              <a:rPr lang="en-US" altLang="zh-CN" sz="2800" dirty="0">
                <a:ln w="0"/>
                <a:solidFill>
                  <a:srgbClr val="ACD433"/>
                </a:solidFill>
                <a:effectLst>
                  <a:outerShdw blurRad="38100" dist="25400" dir="5400000" algn="ctr" rotWithShape="0">
                    <a:srgbClr val="6E747A">
                      <a:alpha val="43000"/>
                    </a:srgbClr>
                  </a:outerShdw>
                </a:effectLst>
              </a:rPr>
              <a:t>under ROBOSUITE simulation</a:t>
            </a:r>
          </a:p>
        </p:txBody>
      </p:sp>
    </p:spTree>
    <p:extLst>
      <p:ext uri="{BB962C8B-B14F-4D97-AF65-F5344CB8AC3E}">
        <p14:creationId xmlns:p14="http://schemas.microsoft.com/office/powerpoint/2010/main" val="18553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9BEEB3-5396-45A8-838A-91DA27BEE351}"/>
              </a:ext>
            </a:extLst>
          </p:cNvPr>
          <p:cNvSpPr/>
          <p:nvPr/>
        </p:nvSpPr>
        <p:spPr>
          <a:xfrm>
            <a:off x="4183459" y="2792388"/>
            <a:ext cx="3825086"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Thank You!</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矩形 6">
            <a:extLst>
              <a:ext uri="{FF2B5EF4-FFF2-40B4-BE49-F238E27FC236}">
                <a16:creationId xmlns:a16="http://schemas.microsoft.com/office/drawing/2014/main" id="{08687A06-62D7-4960-A77E-6B1DBBF71606}"/>
              </a:ext>
            </a:extLst>
          </p:cNvPr>
          <p:cNvSpPr/>
          <p:nvPr/>
        </p:nvSpPr>
        <p:spPr>
          <a:xfrm>
            <a:off x="2368055" y="3176885"/>
            <a:ext cx="745588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_____________________</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4879C445-5822-46F0-B41D-D2C1CE22E1EB}"/>
              </a:ext>
            </a:extLst>
          </p:cNvPr>
          <p:cNvSpPr/>
          <p:nvPr/>
        </p:nvSpPr>
        <p:spPr>
          <a:xfrm>
            <a:off x="2320575" y="0"/>
            <a:ext cx="8158004" cy="954107"/>
          </a:xfrm>
          <a:prstGeom prst="rect">
            <a:avLst/>
          </a:prstGeom>
          <a:noFill/>
        </p:spPr>
        <p:txBody>
          <a:bodyPr wrap="none" lIns="91440" tIns="45720" rIns="91440" bIns="45720">
            <a:spAutoFit/>
          </a:bodyPr>
          <a:lstStyle/>
          <a:p>
            <a:pPr lvl="0" algn="r">
              <a:defRPr/>
            </a:pPr>
            <a:r>
              <a:rPr lang="en-US" altLang="zh-CN" sz="2800" dirty="0">
                <a:ln w="0"/>
                <a:solidFill>
                  <a:srgbClr val="ACD433"/>
                </a:solidFill>
                <a:effectLst>
                  <a:outerShdw blurRad="38100" dist="25400" dir="5400000" algn="ctr" rotWithShape="0">
                    <a:srgbClr val="6E747A">
                      <a:alpha val="43000"/>
                    </a:srgbClr>
                  </a:outerShdw>
                </a:effectLst>
              </a:rPr>
              <a:t>Impedance Control Implementation on UR5e </a:t>
            </a:r>
          </a:p>
          <a:p>
            <a:pPr lvl="0" algn="r">
              <a:defRPr/>
            </a:pPr>
            <a:r>
              <a:rPr lang="en-US" altLang="zh-CN" sz="2800" dirty="0">
                <a:ln w="0"/>
                <a:solidFill>
                  <a:srgbClr val="ACD433"/>
                </a:solidFill>
                <a:effectLst>
                  <a:outerShdw blurRad="38100" dist="25400" dir="5400000" algn="ctr" rotWithShape="0">
                    <a:srgbClr val="6E747A">
                      <a:alpha val="43000"/>
                    </a:srgbClr>
                  </a:outerShdw>
                </a:effectLst>
              </a:rPr>
              <a:t>under ROBOSUITE simulation</a:t>
            </a:r>
          </a:p>
        </p:txBody>
      </p:sp>
    </p:spTree>
    <p:extLst>
      <p:ext uri="{BB962C8B-B14F-4D97-AF65-F5344CB8AC3E}">
        <p14:creationId xmlns:p14="http://schemas.microsoft.com/office/powerpoint/2010/main" val="7268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566972" y="591590"/>
            <a:ext cx="1076448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a:t>
            </a:r>
            <a:r>
              <a:rPr lang="zh-CN" altLang="en-US"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Appendix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346642"/>
                <a:ext cx="10446660" cy="1413528"/>
              </a:xfrm>
              <a:prstGeom prst="rect">
                <a:avLst/>
              </a:prstGeom>
              <a:noFill/>
            </p:spPr>
            <p:txBody>
              <a:bodyPr wrap="square" lIns="91440" tIns="45720" rIns="91440" bIns="45720">
                <a:spAutoFit/>
              </a:bodyPr>
              <a:lstStyle/>
              <a:p>
                <a:pPr>
                  <a:defRPr/>
                </a:pPr>
                <a:r>
                  <a:rPr kumimoji="0" lang="en-US" altLang="zh-CN" sz="24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a:t>
                </a:r>
                <a:r>
                  <a:rPr lang="en-US" altLang="zh-CN" sz="2400"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variation of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oMath>
                </a14:m>
                <a:r>
                  <a:rPr lang="en-US" altLang="zh-CN" sz="2400"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in </a:t>
                </a:r>
                <a14:m>
                  <m:oMath xmlns:m="http://schemas.openxmlformats.org/officeDocument/2006/math">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oMath>
                </a14:m>
                <a:r>
                  <a:rPr lang="en-US" altLang="zh-CN" sz="2400"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and </a:t>
                </a:r>
                <a14:m>
                  <m:oMath xmlns:m="http://schemas.openxmlformats.org/officeDocument/2006/math">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oMath>
                </a14:m>
                <a:r>
                  <a:rPr lang="en-US" altLang="zh-CN" sz="2400"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direction on </a:t>
                </a:r>
                <a:r>
                  <a:rPr lang="en-US" sz="2400"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center of band</a:t>
                </a:r>
              </a:p>
              <a:p>
                <a:pP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The figures are:  runtime </a:t>
                </a:r>
                <a:r>
                  <a:rPr lang="en-US" altLang="zh-CN" sz="1600" dirty="0" err="1">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v.s</a:t>
                </a: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perception error; </a:t>
                </a:r>
                <a:r>
                  <a:rPr lang="en-US" altLang="zh-CN" sz="1600" dirty="0" err="1">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xy</a:t>
                </a: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error </a:t>
                </a:r>
                <a:r>
                  <a:rPr lang="en-US" altLang="zh-CN" sz="1600" dirty="0" err="1">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v.s</a:t>
                </a: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perception error, z error </a:t>
                </a:r>
                <a:r>
                  <a:rPr lang="en-US" altLang="zh-CN" sz="1600" dirty="0" err="1">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v.s</a:t>
                </a: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perception error</a:t>
                </a:r>
              </a:p>
              <a:p>
                <a:pPr>
                  <a:defRPr/>
                </a:pPr>
                <a:endParaRPr lang="en-US" altLang="zh-CN" sz="2400"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346642"/>
                <a:ext cx="10446660" cy="1413528"/>
              </a:xfrm>
              <a:prstGeom prst="rect">
                <a:avLst/>
              </a:prstGeom>
              <a:blipFill>
                <a:blip r:embed="rId2"/>
                <a:stretch>
                  <a:fillRect l="-1094" t="-4464"/>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表格 2">
                <a:extLst>
                  <a:ext uri="{FF2B5EF4-FFF2-40B4-BE49-F238E27FC236}">
                    <a16:creationId xmlns:a16="http://schemas.microsoft.com/office/drawing/2014/main" id="{4013838F-0747-EB45-A8D9-C41D4F2A5984}"/>
                  </a:ext>
                </a:extLst>
              </p:cNvPr>
              <p:cNvGraphicFramePr>
                <a:graphicFrameLocks noGrp="1"/>
              </p:cNvGraphicFramePr>
              <p:nvPr>
                <p:extLst>
                  <p:ext uri="{D42A27DB-BD31-4B8C-83A1-F6EECF244321}">
                    <p14:modId xmlns:p14="http://schemas.microsoft.com/office/powerpoint/2010/main" val="4292321570"/>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i="1" kern="100" dirty="0" smtClean="0">
                                        <a:effectLst/>
                                        <a:latin typeface="Cambria Math" panose="02040503050406030204" pitchFamily="18" charset="0"/>
                                      </a:rPr>
                                      <m:t>𝑝</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b="1" i="1" kern="100" dirty="0" smtClean="0">
                                        <a:effectLst/>
                                        <a:latin typeface="Cambria Math" panose="02040503050406030204" pitchFamily="18" charset="0"/>
                                      </a:rPr>
                                      <m:t>𝒅</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𝐸𝑟</m:t>
                                </m:r>
                                <m:sSub>
                                  <m:sSubPr>
                                    <m:ctrl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𝑟</m:t>
                                    </m:r>
                                  </m:e>
                                  <m:sub>
                                    <m:r>
                                      <m:rPr>
                                        <m:sty m:val="p"/>
                                      </m:r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max</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1500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2500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Choice>
        <mc:Fallback xmlns="">
          <p:graphicFrame>
            <p:nvGraphicFramePr>
              <p:cNvPr id="6" name="表格 2">
                <a:extLst>
                  <a:ext uri="{FF2B5EF4-FFF2-40B4-BE49-F238E27FC236}">
                    <a16:creationId xmlns:a16="http://schemas.microsoft.com/office/drawing/2014/main" id="{4013838F-0747-EB45-A8D9-C41D4F2A5984}"/>
                  </a:ext>
                </a:extLst>
              </p:cNvPr>
              <p:cNvGraphicFramePr>
                <a:graphicFrameLocks noGrp="1"/>
              </p:cNvGraphicFramePr>
              <p:nvPr>
                <p:extLst>
                  <p:ext uri="{D42A27DB-BD31-4B8C-83A1-F6EECF244321}">
                    <p14:modId xmlns:p14="http://schemas.microsoft.com/office/powerpoint/2010/main" val="4292321570"/>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endParaRPr lang="en-IL"/>
                        </a:p>
                      </a:txBody>
                      <a:tcPr marL="68580" marR="68580" marT="0" marB="0" anchor="ctr">
                        <a:blipFill>
                          <a:blip r:embed="rId3"/>
                          <a:stretch>
                            <a:fillRect l="-1613" t="-2326" r="-1230645" b="-711628"/>
                          </a:stretch>
                        </a:blipFill>
                      </a:tcPr>
                    </a:tc>
                    <a:tc>
                      <a:txBody>
                        <a:bodyPr/>
                        <a:lstStyle/>
                        <a:p>
                          <a:endParaRPr lang="en-IL"/>
                        </a:p>
                      </a:txBody>
                      <a:tcPr marL="68580" marR="68580" marT="0" marB="0" anchor="ctr">
                        <a:blipFill>
                          <a:blip r:embed="rId3"/>
                          <a:stretch>
                            <a:fillRect l="-161538" t="-2326" r="-1856410" b="-71162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en-IL"/>
                        </a:p>
                      </a:txBody>
                      <a:tcPr marL="68580" marR="68580" marT="0" marB="0" anchor="ctr">
                        <a:blipFill>
                          <a:blip r:embed="rId3"/>
                          <a:stretch>
                            <a:fillRect l="-488571" t="-2326" r="-1429" b="-711628"/>
                          </a:stretch>
                        </a:blipFill>
                      </a:tcP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1500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2500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Fallback>
      </mc:AlternateContent>
      <p:pic>
        <p:nvPicPr>
          <p:cNvPr id="8" name="Picture 7" descr="Chart, bar chart&#10;&#10;Description automatically generated">
            <a:extLst>
              <a:ext uri="{FF2B5EF4-FFF2-40B4-BE49-F238E27FC236}">
                <a16:creationId xmlns:a16="http://schemas.microsoft.com/office/drawing/2014/main" id="{7104B5A4-A75B-3B43-BC7E-2AC12F220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45" y="2878352"/>
            <a:ext cx="1934308" cy="1160585"/>
          </a:xfrm>
          <a:prstGeom prst="rect">
            <a:avLst/>
          </a:prstGeom>
        </p:spPr>
      </p:pic>
      <p:pic>
        <p:nvPicPr>
          <p:cNvPr id="10" name="Picture 9" descr="Chart&#10;&#10;Description automatically generated">
            <a:extLst>
              <a:ext uri="{FF2B5EF4-FFF2-40B4-BE49-F238E27FC236}">
                <a16:creationId xmlns:a16="http://schemas.microsoft.com/office/drawing/2014/main" id="{5875E329-10FA-E845-B4D4-974944EDF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856" y="2878350"/>
            <a:ext cx="1934308" cy="1160585"/>
          </a:xfrm>
          <a:prstGeom prst="rect">
            <a:avLst/>
          </a:prstGeom>
        </p:spPr>
      </p:pic>
      <p:pic>
        <p:nvPicPr>
          <p:cNvPr id="12" name="Picture 11" descr="Chart, line chart&#10;&#10;Description automatically generated">
            <a:extLst>
              <a:ext uri="{FF2B5EF4-FFF2-40B4-BE49-F238E27FC236}">
                <a16:creationId xmlns:a16="http://schemas.microsoft.com/office/drawing/2014/main" id="{2FF44A67-4FA7-5B4B-8EAA-C45F15CE00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4667" y="2856960"/>
            <a:ext cx="1934308" cy="1160585"/>
          </a:xfrm>
          <a:prstGeom prst="rect">
            <a:avLst/>
          </a:prstGeom>
        </p:spPr>
      </p:pic>
      <p:pic>
        <p:nvPicPr>
          <p:cNvPr id="19" name="Picture 18" descr="Chart, bar chart&#10;&#10;Description automatically generated">
            <a:extLst>
              <a:ext uri="{FF2B5EF4-FFF2-40B4-BE49-F238E27FC236}">
                <a16:creationId xmlns:a16="http://schemas.microsoft.com/office/drawing/2014/main" id="{FBDAC72F-7DD7-D44A-81E5-7B3D42A14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7047" y="4270564"/>
            <a:ext cx="1934308" cy="1160585"/>
          </a:xfrm>
          <a:prstGeom prst="rect">
            <a:avLst/>
          </a:prstGeom>
        </p:spPr>
      </p:pic>
      <p:pic>
        <p:nvPicPr>
          <p:cNvPr id="20" name="Picture 19" descr="Chart, line chart&#10;&#10;Description automatically generated">
            <a:extLst>
              <a:ext uri="{FF2B5EF4-FFF2-40B4-BE49-F238E27FC236}">
                <a16:creationId xmlns:a16="http://schemas.microsoft.com/office/drawing/2014/main" id="{41D5B4E2-60AB-2A40-81B8-B1D83EAB65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0858" y="4270564"/>
            <a:ext cx="1934308" cy="1160585"/>
          </a:xfrm>
          <a:prstGeom prst="rect">
            <a:avLst/>
          </a:prstGeom>
        </p:spPr>
      </p:pic>
      <p:pic>
        <p:nvPicPr>
          <p:cNvPr id="21" name="Picture 20" descr="Chart, line chart, histogram&#10;&#10;Description automatically generated">
            <a:extLst>
              <a:ext uri="{FF2B5EF4-FFF2-40B4-BE49-F238E27FC236}">
                <a16:creationId xmlns:a16="http://schemas.microsoft.com/office/drawing/2014/main" id="{84785FBB-71BE-4D42-B67C-13E30BD492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4669" y="4270565"/>
            <a:ext cx="1934308" cy="1160585"/>
          </a:xfrm>
          <a:prstGeom prst="rect">
            <a:avLst/>
          </a:prstGeom>
        </p:spPr>
      </p:pic>
      <p:pic>
        <p:nvPicPr>
          <p:cNvPr id="22" name="Picture 21" descr="Chart, line chart&#10;&#10;Description automatically generated">
            <a:extLst>
              <a:ext uri="{FF2B5EF4-FFF2-40B4-BE49-F238E27FC236}">
                <a16:creationId xmlns:a16="http://schemas.microsoft.com/office/drawing/2014/main" id="{F3640C4F-F47F-B84D-875D-77895C5B45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7045" y="5521568"/>
            <a:ext cx="1934310" cy="1160586"/>
          </a:xfrm>
          <a:prstGeom prst="rect">
            <a:avLst/>
          </a:prstGeom>
        </p:spPr>
      </p:pic>
      <p:pic>
        <p:nvPicPr>
          <p:cNvPr id="23" name="Picture 22" descr="Chart, line chart&#10;&#10;Description automatically generated">
            <a:extLst>
              <a:ext uri="{FF2B5EF4-FFF2-40B4-BE49-F238E27FC236}">
                <a16:creationId xmlns:a16="http://schemas.microsoft.com/office/drawing/2014/main" id="{705ABF64-7B99-2444-B475-0376A26619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0857" y="5521568"/>
            <a:ext cx="1934310" cy="1160586"/>
          </a:xfrm>
          <a:prstGeom prst="rect">
            <a:avLst/>
          </a:prstGeom>
        </p:spPr>
      </p:pic>
      <p:pic>
        <p:nvPicPr>
          <p:cNvPr id="24" name="Picture 23" descr="Chart, line chart&#10;&#10;Description automatically generated">
            <a:extLst>
              <a:ext uri="{FF2B5EF4-FFF2-40B4-BE49-F238E27FC236}">
                <a16:creationId xmlns:a16="http://schemas.microsoft.com/office/drawing/2014/main" id="{4274F491-CF3E-774B-B953-A794AF7228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4667" y="5521568"/>
            <a:ext cx="1934310" cy="1160586"/>
          </a:xfrm>
          <a:prstGeom prst="rect">
            <a:avLst/>
          </a:prstGeom>
        </p:spPr>
      </p:pic>
    </p:spTree>
    <p:extLst>
      <p:ext uri="{BB962C8B-B14F-4D97-AF65-F5344CB8AC3E}">
        <p14:creationId xmlns:p14="http://schemas.microsoft.com/office/powerpoint/2010/main" val="22027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1CCE92F-C102-4B6F-B4FE-5993EC0A5EDC}"/>
              </a:ext>
            </a:extLst>
          </p:cNvPr>
          <p:cNvSpPr/>
          <p:nvPr/>
        </p:nvSpPr>
        <p:spPr>
          <a:xfrm>
            <a:off x="663152" y="1865205"/>
            <a:ext cx="10446660" cy="4401205"/>
          </a:xfrm>
          <a:prstGeom prst="rect">
            <a:avLst/>
          </a:prstGeom>
          <a:noFill/>
        </p:spPr>
        <p:txBody>
          <a:bodyPr wrap="square" lIns="91440" tIns="45720" rIns="91440" bIns="45720">
            <a:spAutoFit/>
          </a:bodyPr>
          <a:lstStyle/>
          <a:p>
            <a:pPr marL="457200" indent="-457200">
              <a:lnSpc>
                <a:spcPct val="150000"/>
              </a:lnSpc>
              <a:buFont typeface="Wingdings" pitchFamily="2" charset="2"/>
              <a:buChar char="Ø"/>
              <a:defRPr/>
            </a:pP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Part 1: Challenge description</a:t>
            </a:r>
            <a:endPar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457200" indent="-457200">
              <a:lnSpc>
                <a:spcPct val="150000"/>
              </a:lnSpc>
              <a:buFont typeface="Wingdings" pitchFamily="2" charset="2"/>
              <a:buChar char="Ø"/>
              <a:defRPr/>
            </a:pP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Part 2: Simulation Environment</a:t>
            </a:r>
            <a:endPar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457200" indent="-457200">
              <a:lnSpc>
                <a:spcPct val="150000"/>
              </a:lnSpc>
              <a:buFont typeface="Wingdings" pitchFamily="2" charset="2"/>
              <a:buChar char="Ø"/>
              <a:defRPr/>
            </a:pP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Part 3: Algorithm</a:t>
            </a:r>
            <a:endPar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457200" indent="-457200">
              <a:lnSpc>
                <a:spcPct val="150000"/>
              </a:lnSpc>
              <a:buFont typeface="Wingdings" pitchFamily="2" charset="2"/>
              <a:buChar char="Ø"/>
              <a:defRPr/>
            </a:pP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Part 4: Experimental Results: Tuning of parameters </a:t>
            </a:r>
            <a:endPar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457200" indent="-457200">
              <a:lnSpc>
                <a:spcPct val="150000"/>
              </a:lnSpc>
              <a:buFont typeface="Wingdings" pitchFamily="2" charset="2"/>
              <a:buChar char="Ø"/>
              <a:defRPr/>
            </a:pP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Part 5: Performance under assumed best parameters</a:t>
            </a:r>
            <a:endPar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457200" indent="-457200">
              <a:lnSpc>
                <a:spcPct val="150000"/>
              </a:lnSpc>
              <a:buFont typeface="Wingdings" pitchFamily="2" charset="2"/>
              <a:buChar char="Ø"/>
              <a:defRPr/>
            </a:pP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Part 6: Dicussion and Future Development</a:t>
            </a:r>
            <a:endPar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457200" indent="-457200">
              <a:buFont typeface="Wingdings" pitchFamily="2" charset="2"/>
              <a:buChar char="Ø"/>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6496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a:t>
            </a:r>
            <a:r>
              <a:rPr lang="zh-CN" altLang="en-US"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Appendix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309739"/>
                <a:ext cx="10446660" cy="1692771"/>
              </a:xfrm>
              <a:prstGeom prst="rect">
                <a:avLst/>
              </a:prstGeom>
              <a:noFill/>
            </p:spPr>
            <p:txBody>
              <a:bodyPr wrap="square" lIns="91440" tIns="45720" rIns="91440" bIns="45720">
                <a:spAutoFit/>
              </a:bodyPr>
              <a:lstStyle/>
              <a:p>
                <a:pPr>
                  <a:defRPr/>
                </a:pPr>
                <a:r>
                  <a:rPr kumimoji="0" lang="en-US" altLang="zh-CN" sz="24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variation of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 on </a:t>
                </a:r>
                <a:r>
                  <a:rPr lang="en-US"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center of band</a:t>
                </a:r>
              </a:p>
              <a:p>
                <a:pPr lvl="0">
                  <a:defRPr/>
                </a:pP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figures are:  runtime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xy</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z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a:t>
                </a:r>
              </a:p>
              <a:p>
                <a:pPr>
                  <a:defRPr/>
                </a:pPr>
                <a:r>
                  <a:rPr lang="en-US"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endPar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309739"/>
                <a:ext cx="10446660" cy="1692771"/>
              </a:xfrm>
              <a:prstGeom prst="rect">
                <a:avLst/>
              </a:prstGeom>
              <a:blipFill>
                <a:blip r:embed="rId2"/>
                <a:stretch>
                  <a:fillRect l="-1094" t="-3731"/>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表格 2">
                <a:extLst>
                  <a:ext uri="{FF2B5EF4-FFF2-40B4-BE49-F238E27FC236}">
                    <a16:creationId xmlns:a16="http://schemas.microsoft.com/office/drawing/2014/main" id="{B86075A4-AB38-A94A-BD8B-44A485FB9931}"/>
                  </a:ext>
                </a:extLst>
              </p:cNvPr>
              <p:cNvGraphicFramePr>
                <a:graphicFrameLocks noGrp="1"/>
              </p:cNvGraphicFramePr>
              <p:nvPr>
                <p:extLst>
                  <p:ext uri="{D42A27DB-BD31-4B8C-83A1-F6EECF244321}">
                    <p14:modId xmlns:p14="http://schemas.microsoft.com/office/powerpoint/2010/main" val="3692773383"/>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i="1" kern="100" dirty="0" smtClean="0">
                                        <a:effectLst/>
                                        <a:latin typeface="Cambria Math" panose="02040503050406030204" pitchFamily="18" charset="0"/>
                                      </a:rPr>
                                      <m:t>𝑝</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b="1" i="1" kern="100" dirty="0" smtClean="0">
                                        <a:effectLst/>
                                        <a:latin typeface="Cambria Math" panose="02040503050406030204" pitchFamily="18" charset="0"/>
                                      </a:rPr>
                                      <m:t>𝒅</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𝐸𝑟</m:t>
                                </m:r>
                                <m:sSub>
                                  <m:sSubPr>
                                    <m:ctrl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𝑟</m:t>
                                    </m:r>
                                  </m:e>
                                  <m:sub>
                                    <m:r>
                                      <m:rPr>
                                        <m:sty m:val="p"/>
                                      </m:r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max</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2000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Choice>
        <mc:Fallback xmlns="">
          <p:graphicFrame>
            <p:nvGraphicFramePr>
              <p:cNvPr id="11" name="表格 2">
                <a:extLst>
                  <a:ext uri="{FF2B5EF4-FFF2-40B4-BE49-F238E27FC236}">
                    <a16:creationId xmlns:a16="http://schemas.microsoft.com/office/drawing/2014/main" id="{B86075A4-AB38-A94A-BD8B-44A485FB9931}"/>
                  </a:ext>
                </a:extLst>
              </p:cNvPr>
              <p:cNvGraphicFramePr>
                <a:graphicFrameLocks noGrp="1"/>
              </p:cNvGraphicFramePr>
              <p:nvPr>
                <p:extLst>
                  <p:ext uri="{D42A27DB-BD31-4B8C-83A1-F6EECF244321}">
                    <p14:modId xmlns:p14="http://schemas.microsoft.com/office/powerpoint/2010/main" val="3692773383"/>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endParaRPr lang="en-IL"/>
                        </a:p>
                      </a:txBody>
                      <a:tcPr marL="68580" marR="68580" marT="0" marB="0" anchor="ctr">
                        <a:blipFill>
                          <a:blip r:embed="rId3"/>
                          <a:stretch>
                            <a:fillRect l="-1613" t="-2326" r="-1230645" b="-711628"/>
                          </a:stretch>
                        </a:blipFill>
                      </a:tcPr>
                    </a:tc>
                    <a:tc>
                      <a:txBody>
                        <a:bodyPr/>
                        <a:lstStyle/>
                        <a:p>
                          <a:endParaRPr lang="en-IL"/>
                        </a:p>
                      </a:txBody>
                      <a:tcPr marL="68580" marR="68580" marT="0" marB="0" anchor="ctr">
                        <a:blipFill>
                          <a:blip r:embed="rId3"/>
                          <a:stretch>
                            <a:fillRect l="-161538" t="-2326" r="-1856410" b="-71162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en-IL"/>
                        </a:p>
                      </a:txBody>
                      <a:tcPr marL="68580" marR="68580" marT="0" marB="0" anchor="ctr">
                        <a:blipFill>
                          <a:blip r:embed="rId3"/>
                          <a:stretch>
                            <a:fillRect l="-488571" t="-2326" r="-1429" b="-711628"/>
                          </a:stretch>
                        </a:blipFill>
                      </a:tcP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2000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Fallback>
      </mc:AlternateContent>
      <p:pic>
        <p:nvPicPr>
          <p:cNvPr id="12" name="Picture 11" descr="Chart, bar chart, line chart&#10;&#10;Description automatically generated">
            <a:extLst>
              <a:ext uri="{FF2B5EF4-FFF2-40B4-BE49-F238E27FC236}">
                <a16:creationId xmlns:a16="http://schemas.microsoft.com/office/drawing/2014/main" id="{0D9396C4-CD30-F343-943B-288BF6A7A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838" y="2848707"/>
            <a:ext cx="1934308" cy="1160585"/>
          </a:xfrm>
          <a:prstGeom prst="rect">
            <a:avLst/>
          </a:prstGeom>
        </p:spPr>
      </p:pic>
      <p:pic>
        <p:nvPicPr>
          <p:cNvPr id="13" name="Picture 12" descr="Chart, line chart&#10;&#10;Description automatically generated">
            <a:extLst>
              <a:ext uri="{FF2B5EF4-FFF2-40B4-BE49-F238E27FC236}">
                <a16:creationId xmlns:a16="http://schemas.microsoft.com/office/drawing/2014/main" id="{259F1486-0CBB-7641-BF0C-1616232C3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838" y="2845726"/>
            <a:ext cx="1934308" cy="1160585"/>
          </a:xfrm>
          <a:prstGeom prst="rect">
            <a:avLst/>
          </a:prstGeom>
        </p:spPr>
      </p:pic>
      <p:pic>
        <p:nvPicPr>
          <p:cNvPr id="14" name="Picture 13" descr="Chart, line chart&#10;&#10;Description automatically generated">
            <a:extLst>
              <a:ext uri="{FF2B5EF4-FFF2-40B4-BE49-F238E27FC236}">
                <a16:creationId xmlns:a16="http://schemas.microsoft.com/office/drawing/2014/main" id="{9D0343D4-4DF2-1E4F-853A-1A102AA3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4662" y="2845725"/>
            <a:ext cx="1934308" cy="1160585"/>
          </a:xfrm>
          <a:prstGeom prst="rect">
            <a:avLst/>
          </a:prstGeom>
        </p:spPr>
      </p:pic>
      <p:pic>
        <p:nvPicPr>
          <p:cNvPr id="15" name="Picture 14" descr="Chart, bar chart&#10;&#10;Description automatically generated">
            <a:extLst>
              <a:ext uri="{FF2B5EF4-FFF2-40B4-BE49-F238E27FC236}">
                <a16:creationId xmlns:a16="http://schemas.microsoft.com/office/drawing/2014/main" id="{1745A1E3-FDD4-C248-9614-D6B5F3BB9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8838" y="4151644"/>
            <a:ext cx="1934308" cy="1160585"/>
          </a:xfrm>
          <a:prstGeom prst="rect">
            <a:avLst/>
          </a:prstGeom>
        </p:spPr>
      </p:pic>
      <p:pic>
        <p:nvPicPr>
          <p:cNvPr id="16" name="Picture 15" descr="Chart, line chart&#10;&#10;Description automatically generated">
            <a:extLst>
              <a:ext uri="{FF2B5EF4-FFF2-40B4-BE49-F238E27FC236}">
                <a16:creationId xmlns:a16="http://schemas.microsoft.com/office/drawing/2014/main" id="{4BD5CBEC-38D2-F543-88AE-1385CE5A8A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4838" y="4170577"/>
            <a:ext cx="1934308" cy="1160585"/>
          </a:xfrm>
          <a:prstGeom prst="rect">
            <a:avLst/>
          </a:prstGeom>
        </p:spPr>
      </p:pic>
      <p:pic>
        <p:nvPicPr>
          <p:cNvPr id="17" name="Picture 16" descr="Chart, line chart&#10;&#10;Description automatically generated">
            <a:extLst>
              <a:ext uri="{FF2B5EF4-FFF2-40B4-BE49-F238E27FC236}">
                <a16:creationId xmlns:a16="http://schemas.microsoft.com/office/drawing/2014/main" id="{F45D0723-B14B-2C4C-9B9A-5792770536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4662" y="4177785"/>
            <a:ext cx="1934308" cy="1160585"/>
          </a:xfrm>
          <a:prstGeom prst="rect">
            <a:avLst/>
          </a:prstGeom>
        </p:spPr>
      </p:pic>
      <p:pic>
        <p:nvPicPr>
          <p:cNvPr id="18" name="Picture 17" descr="Chart, bar chart&#10;&#10;Description automatically generated">
            <a:extLst>
              <a:ext uri="{FF2B5EF4-FFF2-40B4-BE49-F238E27FC236}">
                <a16:creationId xmlns:a16="http://schemas.microsoft.com/office/drawing/2014/main" id="{FF8A82E6-A931-1D4B-ACD8-37D14EED80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8838" y="5509846"/>
            <a:ext cx="1934308" cy="1160585"/>
          </a:xfrm>
          <a:prstGeom prst="rect">
            <a:avLst/>
          </a:prstGeom>
        </p:spPr>
      </p:pic>
      <p:pic>
        <p:nvPicPr>
          <p:cNvPr id="19" name="Picture 18" descr="Chart, line chart&#10;&#10;Description automatically generated">
            <a:extLst>
              <a:ext uri="{FF2B5EF4-FFF2-40B4-BE49-F238E27FC236}">
                <a16:creationId xmlns:a16="http://schemas.microsoft.com/office/drawing/2014/main" id="{2341E190-D8AF-3740-8E83-EA134F8A6E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26158" y="5509846"/>
            <a:ext cx="1934308" cy="1160585"/>
          </a:xfrm>
          <a:prstGeom prst="rect">
            <a:avLst/>
          </a:prstGeom>
        </p:spPr>
      </p:pic>
      <p:pic>
        <p:nvPicPr>
          <p:cNvPr id="20" name="Picture 19" descr="Chart, line chart&#10;&#10;Description automatically generated">
            <a:extLst>
              <a:ext uri="{FF2B5EF4-FFF2-40B4-BE49-F238E27FC236}">
                <a16:creationId xmlns:a16="http://schemas.microsoft.com/office/drawing/2014/main" id="{82195477-5D71-9B40-8F4B-FCEFFD4BFD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5166" y="5509846"/>
            <a:ext cx="1934308" cy="1160585"/>
          </a:xfrm>
          <a:prstGeom prst="rect">
            <a:avLst/>
          </a:prstGeom>
        </p:spPr>
      </p:pic>
    </p:spTree>
    <p:extLst>
      <p:ext uri="{BB962C8B-B14F-4D97-AF65-F5344CB8AC3E}">
        <p14:creationId xmlns:p14="http://schemas.microsoft.com/office/powerpoint/2010/main" val="33846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a:t>
            </a:r>
            <a:r>
              <a:rPr lang="zh-CN" altLang="en-US"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Appendix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256433"/>
                <a:ext cx="10446660" cy="2090637"/>
              </a:xfrm>
              <a:prstGeom prst="rect">
                <a:avLst/>
              </a:prstGeom>
              <a:noFill/>
            </p:spPr>
            <p:txBody>
              <a:bodyPr wrap="square" lIns="91440" tIns="45720" rIns="91440" bIns="45720">
                <a:spAutoFit/>
              </a:bodyPr>
              <a:lstStyle/>
              <a:p>
                <a:pPr>
                  <a:defRPr/>
                </a:pPr>
                <a:r>
                  <a:rPr kumimoji="0" lang="en-US" altLang="zh-CN" sz="24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variation of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 on band </a:t>
                </a:r>
                <a:r>
                  <a:rPr lang="en-US"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edges</a:t>
                </a:r>
              </a:p>
              <a:p>
                <a:pPr lvl="0">
                  <a:defRPr/>
                </a:pP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figures are:  runtime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xy</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z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a:t>
                </a:r>
              </a:p>
              <a:p>
                <a:pPr>
                  <a:defRPr/>
                </a:pPr>
                <a:endParaRPr lang="en-IL"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256433"/>
                <a:ext cx="10446660" cy="2090637"/>
              </a:xfrm>
              <a:prstGeom prst="rect">
                <a:avLst/>
              </a:prstGeom>
              <a:blipFill>
                <a:blip r:embed="rId2"/>
                <a:stretch>
                  <a:fillRect l="-1094" t="-2410"/>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2">
                <a:extLst>
                  <a:ext uri="{FF2B5EF4-FFF2-40B4-BE49-F238E27FC236}">
                    <a16:creationId xmlns:a16="http://schemas.microsoft.com/office/drawing/2014/main" id="{A0EFE30A-68D6-214F-897D-5696A73FD3BF}"/>
                  </a:ext>
                </a:extLst>
              </p:cNvPr>
              <p:cNvGraphicFramePr>
                <a:graphicFrameLocks noGrp="1"/>
              </p:cNvGraphicFramePr>
              <p:nvPr>
                <p:extLst>
                  <p:ext uri="{D42A27DB-BD31-4B8C-83A1-F6EECF244321}">
                    <p14:modId xmlns:p14="http://schemas.microsoft.com/office/powerpoint/2010/main" val="1200207560"/>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696725">
                      <a:extLst>
                        <a:ext uri="{9D8B030D-6E8A-4147-A177-3AD203B41FA5}">
                          <a16:colId xmlns:a16="http://schemas.microsoft.com/office/drawing/2014/main" val="408999587"/>
                        </a:ext>
                      </a:extLst>
                    </a:gridCol>
                    <a:gridCol w="590843">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i="1" kern="100" dirty="0" smtClean="0">
                                        <a:effectLst/>
                                        <a:latin typeface="Cambria Math" panose="02040503050406030204" pitchFamily="18" charset="0"/>
                                      </a:rPr>
                                      <m:t>𝑝</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b="1" i="1" kern="100" dirty="0" smtClean="0">
                                        <a:effectLst/>
                                        <a:latin typeface="Cambria Math" panose="02040503050406030204" pitchFamily="18" charset="0"/>
                                      </a:rPr>
                                      <m:t>𝒅</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𝐸𝑟</m:t>
                                </m:r>
                                <m:sSub>
                                  <m:sSubPr>
                                    <m:ctrl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𝑟</m:t>
                                    </m:r>
                                  </m:e>
                                  <m:sub>
                                    <m:r>
                                      <m:rPr>
                                        <m:sty m:val="p"/>
                                      </m:r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max</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600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1000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2.75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Choice>
        <mc:Fallback xmlns="">
          <p:graphicFrame>
            <p:nvGraphicFramePr>
              <p:cNvPr id="8" name="表格 2">
                <a:extLst>
                  <a:ext uri="{FF2B5EF4-FFF2-40B4-BE49-F238E27FC236}">
                    <a16:creationId xmlns:a16="http://schemas.microsoft.com/office/drawing/2014/main" id="{A0EFE30A-68D6-214F-897D-5696A73FD3BF}"/>
                  </a:ext>
                </a:extLst>
              </p:cNvPr>
              <p:cNvGraphicFramePr>
                <a:graphicFrameLocks noGrp="1"/>
              </p:cNvGraphicFramePr>
              <p:nvPr>
                <p:extLst>
                  <p:ext uri="{D42A27DB-BD31-4B8C-83A1-F6EECF244321}">
                    <p14:modId xmlns:p14="http://schemas.microsoft.com/office/powerpoint/2010/main" val="1200207560"/>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696725">
                      <a:extLst>
                        <a:ext uri="{9D8B030D-6E8A-4147-A177-3AD203B41FA5}">
                          <a16:colId xmlns:a16="http://schemas.microsoft.com/office/drawing/2014/main" val="408999587"/>
                        </a:ext>
                      </a:extLst>
                    </a:gridCol>
                    <a:gridCol w="590843">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endParaRPr lang="en-IL"/>
                        </a:p>
                      </a:txBody>
                      <a:tcPr marL="68580" marR="68580" marT="0" marB="0" anchor="ctr">
                        <a:blipFill>
                          <a:blip r:embed="rId3"/>
                          <a:stretch>
                            <a:fillRect l="-1818" t="-2326" r="-1400000" b="-711628"/>
                          </a:stretch>
                        </a:blipFill>
                      </a:tcPr>
                    </a:tc>
                    <a:tc>
                      <a:txBody>
                        <a:bodyPr/>
                        <a:lstStyle/>
                        <a:p>
                          <a:endParaRPr lang="en-IL"/>
                        </a:p>
                      </a:txBody>
                      <a:tcPr marL="68580" marR="68580" marT="0" marB="0" anchor="ctr">
                        <a:blipFill>
                          <a:blip r:embed="rId3"/>
                          <a:stretch>
                            <a:fillRect l="-121739" t="-2326" r="-1573913" b="-71162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en-IL"/>
                        </a:p>
                      </a:txBody>
                      <a:tcPr marL="68580" marR="68580" marT="0" marB="0" anchor="ctr">
                        <a:blipFill>
                          <a:blip r:embed="rId3"/>
                          <a:stretch>
                            <a:fillRect l="-488571" t="-2326" r="-1429" b="-711628"/>
                          </a:stretch>
                        </a:blipFill>
                      </a:tcP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600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1.5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1000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2.75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2000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Fallback>
      </mc:AlternateContent>
      <p:pic>
        <p:nvPicPr>
          <p:cNvPr id="9" name="Picture 8" descr="Chart, line chart&#10;&#10;Description automatically generated">
            <a:extLst>
              <a:ext uri="{FF2B5EF4-FFF2-40B4-BE49-F238E27FC236}">
                <a16:creationId xmlns:a16="http://schemas.microsoft.com/office/drawing/2014/main" id="{0DFDDCC2-32B9-D641-94C7-08FBE8385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261" y="2848707"/>
            <a:ext cx="1934308" cy="1160585"/>
          </a:xfrm>
          <a:prstGeom prst="rect">
            <a:avLst/>
          </a:prstGeom>
        </p:spPr>
      </p:pic>
      <p:pic>
        <p:nvPicPr>
          <p:cNvPr id="10" name="Picture 9" descr="Chart, line chart&#10;&#10;Description automatically generated">
            <a:extLst>
              <a:ext uri="{FF2B5EF4-FFF2-40B4-BE49-F238E27FC236}">
                <a16:creationId xmlns:a16="http://schemas.microsoft.com/office/drawing/2014/main" id="{B1C4F483-7000-B745-89CA-CD585BEEE4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858" y="2848707"/>
            <a:ext cx="1934308" cy="1160585"/>
          </a:xfrm>
          <a:prstGeom prst="rect">
            <a:avLst/>
          </a:prstGeom>
        </p:spPr>
      </p:pic>
      <p:pic>
        <p:nvPicPr>
          <p:cNvPr id="11" name="Picture 10" descr="Chart, line chart&#10;&#10;Description automatically generated">
            <a:extLst>
              <a:ext uri="{FF2B5EF4-FFF2-40B4-BE49-F238E27FC236}">
                <a16:creationId xmlns:a16="http://schemas.microsoft.com/office/drawing/2014/main" id="{0FF195A1-C4F3-CC4B-A172-0AF645122B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8455" y="2848707"/>
            <a:ext cx="1934308" cy="1160585"/>
          </a:xfrm>
          <a:prstGeom prst="rect">
            <a:avLst/>
          </a:prstGeom>
        </p:spPr>
      </p:pic>
      <p:pic>
        <p:nvPicPr>
          <p:cNvPr id="12" name="Picture 11" descr="Chart, line chart, histogram&#10;&#10;Description automatically generated">
            <a:extLst>
              <a:ext uri="{FF2B5EF4-FFF2-40B4-BE49-F238E27FC236}">
                <a16:creationId xmlns:a16="http://schemas.microsoft.com/office/drawing/2014/main" id="{8C5F6532-576C-F148-99C7-2AA618872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3261" y="4179276"/>
            <a:ext cx="1934308" cy="1160585"/>
          </a:xfrm>
          <a:prstGeom prst="rect">
            <a:avLst/>
          </a:prstGeom>
        </p:spPr>
      </p:pic>
      <p:pic>
        <p:nvPicPr>
          <p:cNvPr id="13" name="Picture 12" descr="Chart, line chart&#10;&#10;Description automatically generated">
            <a:extLst>
              <a:ext uri="{FF2B5EF4-FFF2-40B4-BE49-F238E27FC236}">
                <a16:creationId xmlns:a16="http://schemas.microsoft.com/office/drawing/2014/main" id="{1BA7C8CD-AF17-6D4D-AC15-689D29F27E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6169" y="4179276"/>
            <a:ext cx="1934308" cy="1160585"/>
          </a:xfrm>
          <a:prstGeom prst="rect">
            <a:avLst/>
          </a:prstGeom>
        </p:spPr>
      </p:pic>
      <p:pic>
        <p:nvPicPr>
          <p:cNvPr id="14" name="Picture 13" descr="Chart, line chart&#10;&#10;Description automatically generated">
            <a:extLst>
              <a:ext uri="{FF2B5EF4-FFF2-40B4-BE49-F238E27FC236}">
                <a16:creationId xmlns:a16="http://schemas.microsoft.com/office/drawing/2014/main" id="{283DFBC6-E36C-0943-BE32-373247FF40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8455" y="4179276"/>
            <a:ext cx="1934308" cy="1160585"/>
          </a:xfrm>
          <a:prstGeom prst="rect">
            <a:avLst/>
          </a:prstGeom>
        </p:spPr>
      </p:pic>
      <p:pic>
        <p:nvPicPr>
          <p:cNvPr id="15" name="Picture 14" descr="Chart&#10;&#10;Description automatically generated">
            <a:extLst>
              <a:ext uri="{FF2B5EF4-FFF2-40B4-BE49-F238E27FC236}">
                <a16:creationId xmlns:a16="http://schemas.microsoft.com/office/drawing/2014/main" id="{EC484986-A00E-3B4D-B513-1E94B42BE0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3261" y="5509845"/>
            <a:ext cx="1934308" cy="1160585"/>
          </a:xfrm>
          <a:prstGeom prst="rect">
            <a:avLst/>
          </a:prstGeom>
        </p:spPr>
      </p:pic>
      <p:pic>
        <p:nvPicPr>
          <p:cNvPr id="16" name="Picture 15" descr="Chart, line chart&#10;&#10;Description automatically generated">
            <a:extLst>
              <a:ext uri="{FF2B5EF4-FFF2-40B4-BE49-F238E27FC236}">
                <a16:creationId xmlns:a16="http://schemas.microsoft.com/office/drawing/2014/main" id="{485303AB-A570-C04A-BF32-6821EB87C2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6169" y="5509844"/>
            <a:ext cx="1934308" cy="1160585"/>
          </a:xfrm>
          <a:prstGeom prst="rect">
            <a:avLst/>
          </a:prstGeom>
        </p:spPr>
      </p:pic>
      <p:pic>
        <p:nvPicPr>
          <p:cNvPr id="17" name="Picture 16" descr="Chart, line chart&#10;&#10;Description automatically generated">
            <a:extLst>
              <a:ext uri="{FF2B5EF4-FFF2-40B4-BE49-F238E27FC236}">
                <a16:creationId xmlns:a16="http://schemas.microsoft.com/office/drawing/2014/main" id="{2BC8A76A-B5DD-0449-95BB-0B5C984E8C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8455" y="5509845"/>
            <a:ext cx="1934308" cy="1160585"/>
          </a:xfrm>
          <a:prstGeom prst="rect">
            <a:avLst/>
          </a:prstGeom>
        </p:spPr>
      </p:pic>
    </p:spTree>
    <p:extLst>
      <p:ext uri="{BB962C8B-B14F-4D97-AF65-F5344CB8AC3E}">
        <p14:creationId xmlns:p14="http://schemas.microsoft.com/office/powerpoint/2010/main" val="9965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a:t>
            </a:r>
            <a:r>
              <a:rPr lang="zh-CN" altLang="en-US"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Appendix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266121"/>
                <a:ext cx="10446660" cy="2090637"/>
              </a:xfrm>
              <a:prstGeom prst="rect">
                <a:avLst/>
              </a:prstGeom>
              <a:noFill/>
            </p:spPr>
            <p:txBody>
              <a:bodyPr wrap="square" lIns="91440" tIns="45720" rIns="91440" bIns="45720">
                <a:spAutoFit/>
              </a:bodyPr>
              <a:lstStyle/>
              <a:p>
                <a:pPr>
                  <a:defRPr/>
                </a:pPr>
                <a:r>
                  <a:rPr kumimoji="0" lang="en-US" altLang="zh-CN" sz="24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variation of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40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p>
              <a:p>
                <a:pPr lvl="0">
                  <a:defRPr/>
                </a:pP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figures are:  runtime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xy</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z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a:t>
                </a:r>
              </a:p>
              <a:p>
                <a:pPr>
                  <a:defRPr/>
                </a:pPr>
                <a:endPar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266121"/>
                <a:ext cx="10446660" cy="2090637"/>
              </a:xfrm>
              <a:prstGeom prst="rect">
                <a:avLst/>
              </a:prstGeom>
              <a:blipFill>
                <a:blip r:embed="rId2"/>
                <a:stretch>
                  <a:fillRect l="-1094" t="-2410"/>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1" name="表格 2">
                <a:extLst>
                  <a:ext uri="{FF2B5EF4-FFF2-40B4-BE49-F238E27FC236}">
                    <a16:creationId xmlns:a16="http://schemas.microsoft.com/office/drawing/2014/main" id="{37919AE5-C7D2-834B-8461-099DD7D8902C}"/>
                  </a:ext>
                </a:extLst>
              </p:cNvPr>
              <p:cNvGraphicFramePr>
                <a:graphicFrameLocks noGrp="1"/>
              </p:cNvGraphicFramePr>
              <p:nvPr>
                <p:extLst>
                  <p:ext uri="{D42A27DB-BD31-4B8C-83A1-F6EECF244321}">
                    <p14:modId xmlns:p14="http://schemas.microsoft.com/office/powerpoint/2010/main" val="2745197431"/>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i="1" kern="100" dirty="0" smtClean="0">
                                        <a:effectLst/>
                                        <a:latin typeface="Cambria Math" panose="02040503050406030204" pitchFamily="18" charset="0"/>
                                      </a:rPr>
                                      <m:t>𝑝</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b="1" i="1" kern="100" dirty="0" smtClean="0">
                                        <a:effectLst/>
                                        <a:latin typeface="Cambria Math" panose="02040503050406030204" pitchFamily="18" charset="0"/>
                                      </a:rPr>
                                      <m:t>𝒅</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𝐸𝑟</m:t>
                                </m:r>
                                <m:sSub>
                                  <m:sSubPr>
                                    <m:ctrl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𝑟</m:t>
                                    </m:r>
                                  </m:e>
                                  <m:sub>
                                    <m:r>
                                      <m:rPr>
                                        <m:sty m:val="p"/>
                                      </m:r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max</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450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2.2%</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750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Choice>
        <mc:Fallback xmlns="">
          <p:graphicFrame>
            <p:nvGraphicFramePr>
              <p:cNvPr id="11" name="表格 2">
                <a:extLst>
                  <a:ext uri="{FF2B5EF4-FFF2-40B4-BE49-F238E27FC236}">
                    <a16:creationId xmlns:a16="http://schemas.microsoft.com/office/drawing/2014/main" id="{37919AE5-C7D2-834B-8461-099DD7D8902C}"/>
                  </a:ext>
                </a:extLst>
              </p:cNvPr>
              <p:cNvGraphicFramePr>
                <a:graphicFrameLocks noGrp="1"/>
              </p:cNvGraphicFramePr>
              <p:nvPr>
                <p:extLst>
                  <p:ext uri="{D42A27DB-BD31-4B8C-83A1-F6EECF244321}">
                    <p14:modId xmlns:p14="http://schemas.microsoft.com/office/powerpoint/2010/main" val="2745197431"/>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endParaRPr lang="en-IL"/>
                        </a:p>
                      </a:txBody>
                      <a:tcPr marL="68580" marR="68580" marT="0" marB="0" anchor="ctr">
                        <a:blipFill>
                          <a:blip r:embed="rId3"/>
                          <a:stretch>
                            <a:fillRect l="-1613" t="-2326" r="-1230645" b="-711628"/>
                          </a:stretch>
                        </a:blipFill>
                      </a:tcPr>
                    </a:tc>
                    <a:tc>
                      <a:txBody>
                        <a:bodyPr/>
                        <a:lstStyle/>
                        <a:p>
                          <a:endParaRPr lang="en-IL"/>
                        </a:p>
                      </a:txBody>
                      <a:tcPr marL="68580" marR="68580" marT="0" marB="0" anchor="ctr">
                        <a:blipFill>
                          <a:blip r:embed="rId3"/>
                          <a:stretch>
                            <a:fillRect l="-161538" t="-2326" r="-1856410" b="-71162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en-IL"/>
                        </a:p>
                      </a:txBody>
                      <a:tcPr marL="68580" marR="68580" marT="0" marB="0" anchor="ctr">
                        <a:blipFill>
                          <a:blip r:embed="rId3"/>
                          <a:stretch>
                            <a:fillRect l="-488571" t="-2326" r="-1429" b="-711628"/>
                          </a:stretch>
                        </a:blipFill>
                      </a:tcP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450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2.2%</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750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Fallback>
      </mc:AlternateContent>
      <p:pic>
        <p:nvPicPr>
          <p:cNvPr id="12" name="Picture 11" descr="Chart, line chart&#10;&#10;Description automatically generated">
            <a:extLst>
              <a:ext uri="{FF2B5EF4-FFF2-40B4-BE49-F238E27FC236}">
                <a16:creationId xmlns:a16="http://schemas.microsoft.com/office/drawing/2014/main" id="{BD0B79F2-464F-0146-90DB-79AAF3E8E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708" y="2870704"/>
            <a:ext cx="1934308" cy="1160585"/>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CFD8F378-0822-C54B-8E87-F15419825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0186" y="2847023"/>
            <a:ext cx="1934308" cy="1160585"/>
          </a:xfrm>
          <a:prstGeom prst="rect">
            <a:avLst/>
          </a:prstGeom>
        </p:spPr>
      </p:pic>
      <p:pic>
        <p:nvPicPr>
          <p:cNvPr id="14" name="Picture 13" descr="Chart, line chart&#10;&#10;Description automatically generated">
            <a:extLst>
              <a:ext uri="{FF2B5EF4-FFF2-40B4-BE49-F238E27FC236}">
                <a16:creationId xmlns:a16="http://schemas.microsoft.com/office/drawing/2014/main" id="{BAEEDEA1-D8E3-CB4C-832A-EA05B389E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3664" y="2848707"/>
            <a:ext cx="1934308" cy="1160585"/>
          </a:xfrm>
          <a:prstGeom prst="rect">
            <a:avLst/>
          </a:prstGeom>
        </p:spPr>
      </p:pic>
      <p:pic>
        <p:nvPicPr>
          <p:cNvPr id="15" name="Picture 14" descr="Chart&#10;&#10;Description automatically generated with medium confidence">
            <a:extLst>
              <a:ext uri="{FF2B5EF4-FFF2-40B4-BE49-F238E27FC236}">
                <a16:creationId xmlns:a16="http://schemas.microsoft.com/office/drawing/2014/main" id="{846E1D36-EB39-384E-81EE-57F57F4D7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6708" y="4190274"/>
            <a:ext cx="1934308" cy="1160585"/>
          </a:xfrm>
          <a:prstGeom prst="rect">
            <a:avLst/>
          </a:prstGeom>
        </p:spPr>
      </p:pic>
      <p:pic>
        <p:nvPicPr>
          <p:cNvPr id="16" name="Picture 15" descr="Chart, line chart&#10;&#10;Description automatically generated">
            <a:extLst>
              <a:ext uri="{FF2B5EF4-FFF2-40B4-BE49-F238E27FC236}">
                <a16:creationId xmlns:a16="http://schemas.microsoft.com/office/drawing/2014/main" id="{AC31D2DA-74A3-4047-90DC-BC138C3FD6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0186" y="4178434"/>
            <a:ext cx="1934308" cy="1160585"/>
          </a:xfrm>
          <a:prstGeom prst="rect">
            <a:avLst/>
          </a:prstGeom>
        </p:spPr>
      </p:pic>
      <p:pic>
        <p:nvPicPr>
          <p:cNvPr id="17" name="Picture 16" descr="Chart, line chart&#10;&#10;Description automatically generated">
            <a:extLst>
              <a:ext uri="{FF2B5EF4-FFF2-40B4-BE49-F238E27FC236}">
                <a16:creationId xmlns:a16="http://schemas.microsoft.com/office/drawing/2014/main" id="{82562EFD-86C4-CB48-9C7D-5C9F70D391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3664" y="4190274"/>
            <a:ext cx="1934308" cy="1160585"/>
          </a:xfrm>
          <a:prstGeom prst="rect">
            <a:avLst/>
          </a:prstGeom>
        </p:spPr>
      </p:pic>
      <p:pic>
        <p:nvPicPr>
          <p:cNvPr id="18" name="Picture 17" descr="Chart, bar chart, line chart&#10;&#10;Description automatically generated">
            <a:extLst>
              <a:ext uri="{FF2B5EF4-FFF2-40B4-BE49-F238E27FC236}">
                <a16:creationId xmlns:a16="http://schemas.microsoft.com/office/drawing/2014/main" id="{E64E1DCC-0854-F444-8846-CC5F9B3876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6708" y="5509846"/>
            <a:ext cx="1934308" cy="1160585"/>
          </a:xfrm>
          <a:prstGeom prst="rect">
            <a:avLst/>
          </a:prstGeom>
        </p:spPr>
      </p:pic>
      <p:pic>
        <p:nvPicPr>
          <p:cNvPr id="19" name="Picture 18" descr="Chart&#10;&#10;Description automatically generated">
            <a:extLst>
              <a:ext uri="{FF2B5EF4-FFF2-40B4-BE49-F238E27FC236}">
                <a16:creationId xmlns:a16="http://schemas.microsoft.com/office/drawing/2014/main" id="{611FA8AB-E3FA-4E4E-B54C-289B94BDC1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0186" y="5509846"/>
            <a:ext cx="1934308" cy="1160585"/>
          </a:xfrm>
          <a:prstGeom prst="rect">
            <a:avLst/>
          </a:prstGeom>
        </p:spPr>
      </p:pic>
      <p:pic>
        <p:nvPicPr>
          <p:cNvPr id="20" name="Picture 19" descr="Chart, line chart&#10;&#10;Description automatically generated">
            <a:extLst>
              <a:ext uri="{FF2B5EF4-FFF2-40B4-BE49-F238E27FC236}">
                <a16:creationId xmlns:a16="http://schemas.microsoft.com/office/drawing/2014/main" id="{CF7AF217-D64A-2248-A699-055EF35DB6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53664" y="5490263"/>
            <a:ext cx="1934308" cy="1160585"/>
          </a:xfrm>
          <a:prstGeom prst="rect">
            <a:avLst/>
          </a:prstGeom>
        </p:spPr>
      </p:pic>
    </p:spTree>
    <p:extLst>
      <p:ext uri="{BB962C8B-B14F-4D97-AF65-F5344CB8AC3E}">
        <p14:creationId xmlns:p14="http://schemas.microsoft.com/office/powerpoint/2010/main" val="2050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a:t>
            </a:r>
            <a:r>
              <a:rPr lang="zh-CN" altLang="en-US"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Appendix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255694"/>
                <a:ext cx="10446660" cy="1692771"/>
              </a:xfrm>
              <a:prstGeom prst="rect">
                <a:avLst/>
              </a:prstGeom>
              <a:noFill/>
            </p:spPr>
            <p:txBody>
              <a:bodyPr wrap="square" lIns="91440" tIns="45720" rIns="91440" bIns="45720">
                <a:spAutoFit/>
              </a:bodyPr>
              <a:lstStyle/>
              <a:p>
                <a:pPr>
                  <a:defRPr/>
                </a:pPr>
                <a:r>
                  <a:rPr kumimoji="0" lang="en-US" altLang="zh-CN" sz="24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variation of </a:t>
                </a:r>
                <a14:m>
                  <m:oMath xmlns:m="http://schemas.openxmlformats.org/officeDocument/2006/math">
                    <m:sSub>
                      <m:sSubPr>
                        <m:ctrlPr>
                          <a:rPr lang="en-US" altLang="zh-CN" sz="2400" i="1">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40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p>
              <a:p>
                <a:pPr lvl="0">
                  <a:defRPr/>
                </a:pP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figures are:  runtime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xy</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z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a:t>
                </a:r>
              </a:p>
              <a:p>
                <a:pPr>
                  <a:defRPr/>
                </a:pPr>
                <a:endPar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255694"/>
                <a:ext cx="10446660" cy="1692771"/>
              </a:xfrm>
              <a:prstGeom prst="rect">
                <a:avLst/>
              </a:prstGeom>
              <a:blipFill>
                <a:blip r:embed="rId2"/>
                <a:stretch>
                  <a:fillRect l="-1094" t="-2963"/>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2">
                <a:extLst>
                  <a:ext uri="{FF2B5EF4-FFF2-40B4-BE49-F238E27FC236}">
                    <a16:creationId xmlns:a16="http://schemas.microsoft.com/office/drawing/2014/main" id="{3A1A7308-AC86-E641-96F5-2E297C54DA16}"/>
                  </a:ext>
                </a:extLst>
              </p:cNvPr>
              <p:cNvGraphicFramePr>
                <a:graphicFrameLocks noGrp="1"/>
              </p:cNvGraphicFramePr>
              <p:nvPr>
                <p:extLst>
                  <p:ext uri="{D42A27DB-BD31-4B8C-83A1-F6EECF244321}">
                    <p14:modId xmlns:p14="http://schemas.microsoft.com/office/powerpoint/2010/main" val="3023227918"/>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i="1" kern="100" dirty="0" smtClean="0">
                                        <a:effectLst/>
                                        <a:latin typeface="Cambria Math" panose="02040503050406030204" pitchFamily="18" charset="0"/>
                                      </a:rPr>
                                      <m:t>𝑝</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b="1" i="1" kern="100" dirty="0" smtClean="0">
                                        <a:effectLst/>
                                        <a:latin typeface="Cambria Math" panose="02040503050406030204" pitchFamily="18" charset="0"/>
                                      </a:rPr>
                                      <m:t>𝒅</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𝐸𝑟</m:t>
                                </m:r>
                                <m:sSub>
                                  <m:sSubPr>
                                    <m:ctrl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𝑟</m:t>
                                    </m:r>
                                  </m:e>
                                  <m:sub>
                                    <m:r>
                                      <m:rPr>
                                        <m:sty m:val="p"/>
                                      </m:r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max</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600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Choice>
        <mc:Fallback xmlns="">
          <p:graphicFrame>
            <p:nvGraphicFramePr>
              <p:cNvPr id="8" name="表格 2">
                <a:extLst>
                  <a:ext uri="{FF2B5EF4-FFF2-40B4-BE49-F238E27FC236}">
                    <a16:creationId xmlns:a16="http://schemas.microsoft.com/office/drawing/2014/main" id="{3A1A7308-AC86-E641-96F5-2E297C54DA16}"/>
                  </a:ext>
                </a:extLst>
              </p:cNvPr>
              <p:cNvGraphicFramePr>
                <a:graphicFrameLocks noGrp="1"/>
              </p:cNvGraphicFramePr>
              <p:nvPr>
                <p:extLst>
                  <p:ext uri="{D42A27DB-BD31-4B8C-83A1-F6EECF244321}">
                    <p14:modId xmlns:p14="http://schemas.microsoft.com/office/powerpoint/2010/main" val="3023227918"/>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endParaRPr lang="en-IL"/>
                        </a:p>
                      </a:txBody>
                      <a:tcPr marL="68580" marR="68580" marT="0" marB="0" anchor="ctr">
                        <a:blipFill>
                          <a:blip r:embed="rId3"/>
                          <a:stretch>
                            <a:fillRect l="-1613" t="-2326" r="-1230645" b="-711628"/>
                          </a:stretch>
                        </a:blipFill>
                      </a:tcPr>
                    </a:tc>
                    <a:tc>
                      <a:txBody>
                        <a:bodyPr/>
                        <a:lstStyle/>
                        <a:p>
                          <a:endParaRPr lang="en-IL"/>
                        </a:p>
                      </a:txBody>
                      <a:tcPr marL="68580" marR="68580" marT="0" marB="0" anchor="ctr">
                        <a:blipFill>
                          <a:blip r:embed="rId3"/>
                          <a:stretch>
                            <a:fillRect l="-161538" t="-2326" r="-1856410" b="-71162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en-IL"/>
                        </a:p>
                      </a:txBody>
                      <a:tcPr marL="68580" marR="68580" marT="0" marB="0" anchor="ctr">
                        <a:blipFill>
                          <a:blip r:embed="rId3"/>
                          <a:stretch>
                            <a:fillRect l="-488571" t="-2326" r="-1429" b="-711628"/>
                          </a:stretch>
                        </a:blipFill>
                      </a:tcP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600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0.7%</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Fallback>
      </mc:AlternateContent>
      <p:pic>
        <p:nvPicPr>
          <p:cNvPr id="9" name="Picture 8" descr="Chart, line chart&#10;&#10;Description automatically generated">
            <a:extLst>
              <a:ext uri="{FF2B5EF4-FFF2-40B4-BE49-F238E27FC236}">
                <a16:creationId xmlns:a16="http://schemas.microsoft.com/office/drawing/2014/main" id="{7BAD8CB5-0A1E-4A45-A3C1-E0A76F250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985" y="2862881"/>
            <a:ext cx="1934308" cy="1160585"/>
          </a:xfrm>
          <a:prstGeom prst="rect">
            <a:avLst/>
          </a:prstGeom>
        </p:spPr>
      </p:pic>
      <p:pic>
        <p:nvPicPr>
          <p:cNvPr id="10" name="Picture 9" descr="Chart, line chart&#10;&#10;Description automatically generated">
            <a:extLst>
              <a:ext uri="{FF2B5EF4-FFF2-40B4-BE49-F238E27FC236}">
                <a16:creationId xmlns:a16="http://schemas.microsoft.com/office/drawing/2014/main" id="{54C3B68A-01AD-DB48-AB09-3E2002CFCA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1692" y="2862881"/>
            <a:ext cx="1934308" cy="1160585"/>
          </a:xfrm>
          <a:prstGeom prst="rect">
            <a:avLst/>
          </a:prstGeom>
        </p:spPr>
      </p:pic>
      <p:pic>
        <p:nvPicPr>
          <p:cNvPr id="11" name="Picture 10" descr="Chart, line chart&#10;&#10;Description automatically generated">
            <a:extLst>
              <a:ext uri="{FF2B5EF4-FFF2-40B4-BE49-F238E27FC236}">
                <a16:creationId xmlns:a16="http://schemas.microsoft.com/office/drawing/2014/main" id="{03D363B6-366E-E641-9641-DD0588B76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705" y="2862881"/>
            <a:ext cx="1934308" cy="1160585"/>
          </a:xfrm>
          <a:prstGeom prst="rect">
            <a:avLst/>
          </a:prstGeom>
        </p:spPr>
      </p:pic>
      <p:pic>
        <p:nvPicPr>
          <p:cNvPr id="12" name="Picture 11" descr="Chart&#10;&#10;Description automatically generated with medium confidence">
            <a:extLst>
              <a:ext uri="{FF2B5EF4-FFF2-40B4-BE49-F238E27FC236}">
                <a16:creationId xmlns:a16="http://schemas.microsoft.com/office/drawing/2014/main" id="{7B2D22EA-C2C3-4F4A-9A4A-95F2BAFAE7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4985" y="4186362"/>
            <a:ext cx="1934308" cy="1160585"/>
          </a:xfrm>
          <a:prstGeom prst="rect">
            <a:avLst/>
          </a:prstGeom>
        </p:spPr>
      </p:pic>
      <p:pic>
        <p:nvPicPr>
          <p:cNvPr id="13" name="Picture 12" descr="Chart, line chart&#10;&#10;Description automatically generated">
            <a:extLst>
              <a:ext uri="{FF2B5EF4-FFF2-40B4-BE49-F238E27FC236}">
                <a16:creationId xmlns:a16="http://schemas.microsoft.com/office/drawing/2014/main" id="{AB73EC9E-9338-1745-BC9A-1992497339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7254" y="4186363"/>
            <a:ext cx="1934308" cy="1160585"/>
          </a:xfrm>
          <a:prstGeom prst="rect">
            <a:avLst/>
          </a:prstGeom>
        </p:spPr>
      </p:pic>
      <p:pic>
        <p:nvPicPr>
          <p:cNvPr id="14" name="Picture 13" descr="Chart, line chart&#10;&#10;Description automatically generated">
            <a:extLst>
              <a:ext uri="{FF2B5EF4-FFF2-40B4-BE49-F238E27FC236}">
                <a16:creationId xmlns:a16="http://schemas.microsoft.com/office/drawing/2014/main" id="{8D4F9948-724F-8248-8D9D-9B3E9ECE60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0705" y="4162870"/>
            <a:ext cx="1934308" cy="1160585"/>
          </a:xfrm>
          <a:prstGeom prst="rect">
            <a:avLst/>
          </a:prstGeom>
        </p:spPr>
      </p:pic>
      <p:pic>
        <p:nvPicPr>
          <p:cNvPr id="15" name="Picture 14" descr="Chart, bar chart, line chart, histogram&#10;&#10;Description automatically generated">
            <a:extLst>
              <a:ext uri="{FF2B5EF4-FFF2-40B4-BE49-F238E27FC236}">
                <a16:creationId xmlns:a16="http://schemas.microsoft.com/office/drawing/2014/main" id="{7F6D7382-BB99-FC43-B826-7B59E0627F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74985" y="5509846"/>
            <a:ext cx="1934308" cy="1160585"/>
          </a:xfrm>
          <a:prstGeom prst="rect">
            <a:avLst/>
          </a:prstGeom>
        </p:spPr>
      </p:pic>
      <p:pic>
        <p:nvPicPr>
          <p:cNvPr id="16" name="Picture 15" descr="Chart, line chart, histogram&#10;&#10;Description automatically generated">
            <a:extLst>
              <a:ext uri="{FF2B5EF4-FFF2-40B4-BE49-F238E27FC236}">
                <a16:creationId xmlns:a16="http://schemas.microsoft.com/office/drawing/2014/main" id="{A60B3BC7-8433-1D43-BDEA-FB1D40DD44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7254" y="5509845"/>
            <a:ext cx="1934308" cy="1160585"/>
          </a:xfrm>
          <a:prstGeom prst="rect">
            <a:avLst/>
          </a:prstGeom>
        </p:spPr>
      </p:pic>
      <p:pic>
        <p:nvPicPr>
          <p:cNvPr id="17" name="Picture 16" descr="Chart, line chart, histogram&#10;&#10;Description automatically generated">
            <a:extLst>
              <a:ext uri="{FF2B5EF4-FFF2-40B4-BE49-F238E27FC236}">
                <a16:creationId xmlns:a16="http://schemas.microsoft.com/office/drawing/2014/main" id="{50439312-8FE4-474B-84EC-FF71A3C35B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0705" y="5509845"/>
            <a:ext cx="1934308" cy="1160585"/>
          </a:xfrm>
          <a:prstGeom prst="rect">
            <a:avLst/>
          </a:prstGeom>
        </p:spPr>
      </p:pic>
    </p:spTree>
    <p:extLst>
      <p:ext uri="{BB962C8B-B14F-4D97-AF65-F5344CB8AC3E}">
        <p14:creationId xmlns:p14="http://schemas.microsoft.com/office/powerpoint/2010/main" val="30247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a:t>
            </a:r>
            <a:r>
              <a:rPr lang="zh-CN" altLang="en-US"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Appendix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227160"/>
                <a:ext cx="10446660" cy="1721305"/>
              </a:xfrm>
              <a:prstGeom prst="rect">
                <a:avLst/>
              </a:prstGeom>
              <a:noFill/>
            </p:spPr>
            <p:txBody>
              <a:bodyPr wrap="square" lIns="91440" tIns="45720" rIns="91440" bIns="45720">
                <a:spAutoFit/>
              </a:bodyPr>
              <a:lstStyle/>
              <a:p>
                <a:pPr>
                  <a:defRPr/>
                </a:pPr>
                <a:r>
                  <a:rPr kumimoji="0" lang="en-US" altLang="zh-CN" sz="24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.2 variation of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sSub>
                      <m:sSubPr>
                        <m:ctrlPr>
                          <a:rPr lang="en-US" altLang="zh-CN" sz="2400" i="1"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r>
                      <a:rPr lang="en-US" altLang="zh-CN" sz="2400" dirty="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in </a:t>
                </a:r>
                <a14:m>
                  <m:oMath xmlns:m="http://schemas.openxmlformats.org/officeDocument/2006/math">
                    <m:r>
                      <a:rPr lang="en-US" altLang="zh-CN" sz="240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𝑧</m:t>
                    </m:r>
                  </m:oMath>
                </a14:m>
                <a:r>
                  <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r>
                  <a:rPr lang="en-IL"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that </a:t>
                </a:r>
                <a:r>
                  <a:rPr lang="en-US"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cross the band</a:t>
                </a:r>
              </a:p>
              <a:p>
                <a:pPr lvl="0">
                  <a:defRPr/>
                </a:pP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The figures are:  runtime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xy</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 z error </a:t>
                </a:r>
                <a:r>
                  <a:rPr lang="en-US" altLang="zh-CN" sz="1600" dirty="0" err="1">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v.s</a:t>
                </a:r>
                <a:r>
                  <a:rPr lang="en-US" altLang="zh-CN" sz="1600" dirty="0">
                    <a:ln w="0"/>
                    <a:solidFill>
                      <a:prstClr val="white"/>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perception error</a:t>
                </a:r>
              </a:p>
              <a:p>
                <a:pPr>
                  <a:defRPr/>
                </a:pPr>
                <a:endParaRPr lang="en-US" altLang="zh-CN" sz="24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endPar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227160"/>
                <a:ext cx="10446660" cy="1721305"/>
              </a:xfrm>
              <a:prstGeom prst="rect">
                <a:avLst/>
              </a:prstGeom>
              <a:blipFill>
                <a:blip r:embed="rId2"/>
                <a:stretch>
                  <a:fillRect l="-1094" t="-2920"/>
                </a:stretch>
              </a:blipFill>
            </p:spPr>
            <p:txBody>
              <a:bodyPr/>
              <a:lstStyle/>
              <a:p>
                <a:r>
                  <a:rPr lang="en-IL">
                    <a:noFill/>
                  </a:rPr>
                  <a:t> </a:t>
                </a:r>
              </a:p>
            </p:txBody>
          </p:sp>
        </mc:Fallback>
      </mc:AlternateContent>
      <p:sp>
        <p:nvSpPr>
          <p:cNvPr id="7" name="矩形 5">
            <a:extLst>
              <a:ext uri="{FF2B5EF4-FFF2-40B4-BE49-F238E27FC236}">
                <a16:creationId xmlns:a16="http://schemas.microsoft.com/office/drawing/2014/main" id="{1A2B141E-D095-E547-92AF-041322FEDFFA}"/>
              </a:ext>
            </a:extLst>
          </p:cNvPr>
          <p:cNvSpPr/>
          <p:nvPr/>
        </p:nvSpPr>
        <p:spPr>
          <a:xfrm>
            <a:off x="1082188" y="2400429"/>
            <a:ext cx="6050132" cy="800219"/>
          </a:xfrm>
          <a:prstGeom prst="rect">
            <a:avLst/>
          </a:prstGeom>
          <a:noFill/>
        </p:spPr>
        <p:txBody>
          <a:bodyPr wrap="square" lIns="91440" tIns="45720" rIns="91440" bIns="45720">
            <a:spAutoFit/>
          </a:bodyPr>
          <a:lstStyle/>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 name="表格 2">
                <a:extLst>
                  <a:ext uri="{FF2B5EF4-FFF2-40B4-BE49-F238E27FC236}">
                    <a16:creationId xmlns:a16="http://schemas.microsoft.com/office/drawing/2014/main" id="{98F2D28F-6E70-7A41-9DDD-A16C7C2ABDDB}"/>
                  </a:ext>
                </a:extLst>
              </p:cNvPr>
              <p:cNvGraphicFramePr>
                <a:graphicFrameLocks noGrp="1"/>
              </p:cNvGraphicFramePr>
              <p:nvPr>
                <p:extLst>
                  <p:ext uri="{D42A27DB-BD31-4B8C-83A1-F6EECF244321}">
                    <p14:modId xmlns:p14="http://schemas.microsoft.com/office/powerpoint/2010/main" val="3822074537"/>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i="1" kern="100" dirty="0" smtClean="0">
                                        <a:effectLst/>
                                        <a:latin typeface="Cambria Math" panose="02040503050406030204" pitchFamily="18" charset="0"/>
                                      </a:rPr>
                                      <m:t>𝑝</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kern="100" dirty="0" smtClean="0">
                                        <a:effectLst/>
                                        <a:latin typeface="Cambria Math" panose="02040503050406030204" pitchFamily="18" charset="0"/>
                                      </a:rPr>
                                    </m:ctrlPr>
                                  </m:sSubPr>
                                  <m:e>
                                    <m:r>
                                      <a:rPr lang="en-US" sz="2400" i="1" kern="100" dirty="0" smtClean="0">
                                        <a:effectLst/>
                                        <a:latin typeface="Cambria Math" panose="02040503050406030204" pitchFamily="18" charset="0"/>
                                      </a:rPr>
                                      <m:t>𝑘</m:t>
                                    </m:r>
                                  </m:e>
                                  <m:sub>
                                    <m:r>
                                      <a:rPr lang="en-US" sz="2400" b="1" i="1" kern="100" dirty="0" smtClean="0">
                                        <a:effectLst/>
                                        <a:latin typeface="Cambria Math" panose="02040503050406030204" pitchFamily="18" charset="0"/>
                                      </a:rPr>
                                      <m:t>𝒅</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𝐸𝑟</m:t>
                                </m:r>
                                <m:sSub>
                                  <m:sSubPr>
                                    <m:ctrl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𝑟</m:t>
                                    </m:r>
                                  </m:e>
                                  <m:sub>
                                    <m:r>
                                      <m:rPr>
                                        <m:sty m:val="p"/>
                                      </m:rPr>
                                      <a:rPr lang="en-US" altLang="zh-CN" sz="2400" i="1" kern="100" dirty="0" smtClean="0">
                                        <a:effectLst/>
                                        <a:latin typeface="Cambria Math" panose="02040503050406030204" pitchFamily="18" charset="0"/>
                                        <a:ea typeface="等线" panose="02010600030101010101" pitchFamily="2" charset="-122"/>
                                        <a:cs typeface="Times New Roman" panose="02020603050405020304" pitchFamily="18" charset="0"/>
                                      </a:rPr>
                                      <m:t>max</m:t>
                                    </m:r>
                                  </m:sub>
                                </m:sSub>
                              </m:oMath>
                            </m:oMathPara>
                          </a14:m>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450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750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Choice>
        <mc:Fallback xmlns="">
          <p:graphicFrame>
            <p:nvGraphicFramePr>
              <p:cNvPr id="8" name="表格 2">
                <a:extLst>
                  <a:ext uri="{FF2B5EF4-FFF2-40B4-BE49-F238E27FC236}">
                    <a16:creationId xmlns:a16="http://schemas.microsoft.com/office/drawing/2014/main" id="{98F2D28F-6E70-7A41-9DDD-A16C7C2ABDDB}"/>
                  </a:ext>
                </a:extLst>
              </p:cNvPr>
              <p:cNvGraphicFramePr>
                <a:graphicFrameLocks noGrp="1"/>
              </p:cNvGraphicFramePr>
              <p:nvPr>
                <p:extLst>
                  <p:ext uri="{D42A27DB-BD31-4B8C-83A1-F6EECF244321}">
                    <p14:modId xmlns:p14="http://schemas.microsoft.com/office/powerpoint/2010/main" val="3822074537"/>
                  </p:ext>
                </p:extLst>
              </p:nvPr>
            </p:nvGraphicFramePr>
            <p:xfrm>
              <a:off x="663152" y="2265394"/>
              <a:ext cx="10446660" cy="4405037"/>
            </p:xfrm>
            <a:graphic>
              <a:graphicData uri="http://schemas.openxmlformats.org/drawingml/2006/table">
                <a:tbl>
                  <a:tblPr firstRow="1" firstCol="1" bandRow="1">
                    <a:tableStyleId>{5C22544A-7EE6-4342-B048-85BDC9FD1C3A}</a:tableStyleId>
                  </a:tblPr>
                  <a:tblGrid>
                    <a:gridCol w="787696">
                      <a:extLst>
                        <a:ext uri="{9D8B030D-6E8A-4147-A177-3AD203B41FA5}">
                          <a16:colId xmlns:a16="http://schemas.microsoft.com/office/drawing/2014/main" val="408999587"/>
                        </a:ext>
                      </a:extLst>
                    </a:gridCol>
                    <a:gridCol w="499872">
                      <a:extLst>
                        <a:ext uri="{9D8B030D-6E8A-4147-A177-3AD203B41FA5}">
                          <a16:colId xmlns:a16="http://schemas.microsoft.com/office/drawing/2014/main" val="1173218040"/>
                        </a:ext>
                      </a:extLst>
                    </a:gridCol>
                    <a:gridCol w="7376160">
                      <a:extLst>
                        <a:ext uri="{9D8B030D-6E8A-4147-A177-3AD203B41FA5}">
                          <a16:colId xmlns:a16="http://schemas.microsoft.com/office/drawing/2014/main" val="348293844"/>
                        </a:ext>
                      </a:extLst>
                    </a:gridCol>
                    <a:gridCol w="1782932">
                      <a:extLst>
                        <a:ext uri="{9D8B030D-6E8A-4147-A177-3AD203B41FA5}">
                          <a16:colId xmlns:a16="http://schemas.microsoft.com/office/drawing/2014/main" val="3207227593"/>
                        </a:ext>
                      </a:extLst>
                    </a:gridCol>
                  </a:tblGrid>
                  <a:tr h="538766">
                    <a:tc>
                      <a:txBody>
                        <a:bodyPr/>
                        <a:lstStyle/>
                        <a:p>
                          <a:endParaRPr lang="en-IL"/>
                        </a:p>
                      </a:txBody>
                      <a:tcPr marL="68580" marR="68580" marT="0" marB="0" anchor="ctr">
                        <a:blipFill>
                          <a:blip r:embed="rId3"/>
                          <a:stretch>
                            <a:fillRect l="-1613" t="-2326" r="-1230645" b="-711628"/>
                          </a:stretch>
                        </a:blipFill>
                      </a:tcPr>
                    </a:tc>
                    <a:tc>
                      <a:txBody>
                        <a:bodyPr/>
                        <a:lstStyle/>
                        <a:p>
                          <a:endParaRPr lang="en-IL"/>
                        </a:p>
                      </a:txBody>
                      <a:tcPr marL="68580" marR="68580" marT="0" marB="0" anchor="ctr">
                        <a:blipFill>
                          <a:blip r:embed="rId3"/>
                          <a:stretch>
                            <a:fillRect l="-161538" t="-2326" r="-1856410" b="-711628"/>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Experimental Result</a:t>
                          </a:r>
                          <a:endPar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en-IL"/>
                        </a:p>
                      </a:txBody>
                      <a:tcPr marL="68580" marR="68580" marT="0" marB="0" anchor="ctr">
                        <a:blipFill>
                          <a:blip r:embed="rId3"/>
                          <a:stretch>
                            <a:fillRect l="-488571" t="-2326" r="-1429" b="-711628"/>
                          </a:stretch>
                        </a:blipFill>
                      </a:tcPr>
                    </a:tc>
                    <a:extLst>
                      <a:ext uri="{0D108BD9-81ED-4DB2-BD59-A6C34878D82A}">
                        <a16:rowId xmlns:a16="http://schemas.microsoft.com/office/drawing/2014/main" val="3813444051"/>
                      </a:ext>
                    </a:extLst>
                  </a:tr>
                  <a:tr h="1298917">
                    <a:tc>
                      <a:txBody>
                        <a:bodyPr/>
                        <a:lstStyle/>
                        <a:p>
                          <a:pPr algn="ctr"/>
                          <a:r>
                            <a:rPr lang="en-US" altLang="zh-CN" sz="1800" b="1" kern="1200" dirty="0">
                              <a:solidFill>
                                <a:schemeClr val="lt1"/>
                              </a:solidFill>
                              <a:effectLst/>
                              <a:latin typeface="+mn-lt"/>
                              <a:ea typeface="+mn-ea"/>
                              <a:cs typeface="+mn-cs"/>
                            </a:rPr>
                            <a:t>450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7413742"/>
                      </a:ext>
                    </a:extLst>
                  </a:tr>
                  <a:tr h="1383323">
                    <a:tc>
                      <a:txBody>
                        <a:bodyPr/>
                        <a:lstStyle/>
                        <a:p>
                          <a:pPr algn="ctr"/>
                          <a:r>
                            <a:rPr lang="en-US" sz="1800" kern="100" dirty="0">
                              <a:effectLst/>
                            </a:rPr>
                            <a:t>600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76745873"/>
                      </a:ext>
                    </a:extLst>
                  </a:tr>
                  <a:tr h="1184031">
                    <a:tc>
                      <a:txBody>
                        <a:bodyPr/>
                        <a:lstStyle/>
                        <a:p>
                          <a:pPr algn="ctr"/>
                          <a:r>
                            <a:rPr lang="en-US" sz="1800" kern="100" dirty="0">
                              <a:effectLst/>
                            </a:rPr>
                            <a:t>750</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1702948"/>
                      </a:ext>
                    </a:extLst>
                  </a:tr>
                </a:tbl>
              </a:graphicData>
            </a:graphic>
          </p:graphicFrame>
        </mc:Fallback>
      </mc:AlternateContent>
      <p:pic>
        <p:nvPicPr>
          <p:cNvPr id="9" name="Picture 8" descr="Chart, bar chart, line chart&#10;&#10;Description automatically generated">
            <a:extLst>
              <a:ext uri="{FF2B5EF4-FFF2-40B4-BE49-F238E27FC236}">
                <a16:creationId xmlns:a16="http://schemas.microsoft.com/office/drawing/2014/main" id="{53489DA2-480E-BF4A-BBFE-9658D4A4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984" y="2873908"/>
            <a:ext cx="1934308" cy="1160585"/>
          </a:xfrm>
          <a:prstGeom prst="rect">
            <a:avLst/>
          </a:prstGeom>
        </p:spPr>
      </p:pic>
      <p:pic>
        <p:nvPicPr>
          <p:cNvPr id="10" name="Picture 9" descr="Chart, line chart&#10;&#10;Description automatically generated">
            <a:extLst>
              <a:ext uri="{FF2B5EF4-FFF2-40B4-BE49-F238E27FC236}">
                <a16:creationId xmlns:a16="http://schemas.microsoft.com/office/drawing/2014/main" id="{4E330F68-6A57-E943-84FA-6F06155D30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1" y="2858330"/>
            <a:ext cx="1934308" cy="1160585"/>
          </a:xfrm>
          <a:prstGeom prst="rect">
            <a:avLst/>
          </a:prstGeom>
        </p:spPr>
      </p:pic>
      <p:pic>
        <p:nvPicPr>
          <p:cNvPr id="11" name="Picture 10" descr="Chart, line chart&#10;&#10;Description automatically generated">
            <a:extLst>
              <a:ext uri="{FF2B5EF4-FFF2-40B4-BE49-F238E27FC236}">
                <a16:creationId xmlns:a16="http://schemas.microsoft.com/office/drawing/2014/main" id="{8F0FF5BA-0E55-7B47-A6DE-1E166BDE5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2398" y="2872714"/>
            <a:ext cx="1934308" cy="1160585"/>
          </a:xfrm>
          <a:prstGeom prst="rect">
            <a:avLst/>
          </a:prstGeom>
        </p:spPr>
      </p:pic>
      <p:pic>
        <p:nvPicPr>
          <p:cNvPr id="12" name="Picture 11" descr="Chart, bar chart, line chart&#10;&#10;Description automatically generated">
            <a:extLst>
              <a:ext uri="{FF2B5EF4-FFF2-40B4-BE49-F238E27FC236}">
                <a16:creationId xmlns:a16="http://schemas.microsoft.com/office/drawing/2014/main" id="{586E5AD7-F046-6F47-ACC7-CBEABB56B8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4984" y="5509846"/>
            <a:ext cx="1934308" cy="1160585"/>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FEF2CF9-499C-2145-B9EA-13FB5F97B5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3691" y="5504410"/>
            <a:ext cx="1934308" cy="1160585"/>
          </a:xfrm>
          <a:prstGeom prst="rect">
            <a:avLst/>
          </a:prstGeom>
        </p:spPr>
      </p:pic>
      <p:pic>
        <p:nvPicPr>
          <p:cNvPr id="14" name="Picture 13" descr="Chart, line chart&#10;&#10;Description automatically generated">
            <a:extLst>
              <a:ext uri="{FF2B5EF4-FFF2-40B4-BE49-F238E27FC236}">
                <a16:creationId xmlns:a16="http://schemas.microsoft.com/office/drawing/2014/main" id="{5424B967-B52D-E44C-BAF8-1697EA4414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2398" y="5509846"/>
            <a:ext cx="1934308" cy="1160585"/>
          </a:xfrm>
          <a:prstGeom prst="rect">
            <a:avLst/>
          </a:prstGeom>
        </p:spPr>
      </p:pic>
      <p:pic>
        <p:nvPicPr>
          <p:cNvPr id="15" name="Picture 14" descr="Chart&#10;&#10;Description automatically generated with medium confidence">
            <a:extLst>
              <a:ext uri="{FF2B5EF4-FFF2-40B4-BE49-F238E27FC236}">
                <a16:creationId xmlns:a16="http://schemas.microsoft.com/office/drawing/2014/main" id="{D4AA3D41-D77D-B043-8B10-7DB3A283C6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74985" y="4186362"/>
            <a:ext cx="1934308" cy="1160585"/>
          </a:xfrm>
          <a:prstGeom prst="rect">
            <a:avLst/>
          </a:prstGeom>
        </p:spPr>
      </p:pic>
      <p:pic>
        <p:nvPicPr>
          <p:cNvPr id="16" name="Picture 15" descr="Chart, line chart&#10;&#10;Description automatically generated">
            <a:extLst>
              <a:ext uri="{FF2B5EF4-FFF2-40B4-BE49-F238E27FC236}">
                <a16:creationId xmlns:a16="http://schemas.microsoft.com/office/drawing/2014/main" id="{DC39A891-57D1-9848-BC07-CCFAA87CCA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7254" y="4186363"/>
            <a:ext cx="1934308" cy="1160585"/>
          </a:xfrm>
          <a:prstGeom prst="rect">
            <a:avLst/>
          </a:prstGeom>
        </p:spPr>
      </p:pic>
      <p:pic>
        <p:nvPicPr>
          <p:cNvPr id="17" name="Picture 16" descr="Chart, line chart&#10;&#10;Description automatically generated">
            <a:extLst>
              <a:ext uri="{FF2B5EF4-FFF2-40B4-BE49-F238E27FC236}">
                <a16:creationId xmlns:a16="http://schemas.microsoft.com/office/drawing/2014/main" id="{031250EA-D44D-7F46-B20E-A3AA9E71FC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40705" y="4162870"/>
            <a:ext cx="1934308" cy="1160585"/>
          </a:xfrm>
          <a:prstGeom prst="rect">
            <a:avLst/>
          </a:prstGeom>
        </p:spPr>
      </p:pic>
    </p:spTree>
    <p:extLst>
      <p:ext uri="{BB962C8B-B14F-4D97-AF65-F5344CB8AC3E}">
        <p14:creationId xmlns:p14="http://schemas.microsoft.com/office/powerpoint/2010/main" val="217535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1CCE92F-C102-4B6F-B4FE-5993EC0A5EDC}"/>
              </a:ext>
            </a:extLst>
          </p:cNvPr>
          <p:cNvSpPr/>
          <p:nvPr/>
        </p:nvSpPr>
        <p:spPr>
          <a:xfrm>
            <a:off x="663152" y="1545697"/>
            <a:ext cx="10446660" cy="3354765"/>
          </a:xfrm>
          <a:prstGeom prst="rect">
            <a:avLst/>
          </a:prstGeom>
          <a:noFill/>
        </p:spPr>
        <p:txBody>
          <a:bodyPr wrap="square" lIns="91440" tIns="45720" rIns="91440" bIns="45720">
            <a:spAutoFit/>
          </a:bodyPr>
          <a:lstStyle/>
          <a:p>
            <a:pPr marL="285750" lvl="0" indent="-285750">
              <a:buFont typeface="Wingdings" pitchFamily="2" charset="2"/>
              <a:buChar char="q"/>
            </a:pPr>
            <a:r>
              <a:rPr lang="en-US" sz="2000" dirty="0"/>
              <a:t>The insertion operation of robot using traditional PID control:</a:t>
            </a:r>
          </a:p>
          <a:p>
            <a:pPr marL="800100" lvl="1" indent="-342900">
              <a:buFont typeface="Arial" panose="020B0604020202020204" pitchFamily="34" charset="0"/>
              <a:buChar char="•"/>
            </a:pPr>
            <a:r>
              <a:rPr lang="en-US" sz="2000" dirty="0"/>
              <a:t>Might have low robustness when the location of the hole is uncertain</a:t>
            </a:r>
          </a:p>
          <a:p>
            <a:pPr marL="800100" lvl="1" indent="-342900">
              <a:buFont typeface="Arial" panose="020B0604020202020204" pitchFamily="34" charset="0"/>
              <a:buChar char="•"/>
            </a:pPr>
            <a:r>
              <a:rPr lang="en-US" sz="2000" dirty="0"/>
              <a:t>Results in damage in robot arms and working objects. </a:t>
            </a:r>
          </a:p>
          <a:p>
            <a:pPr marL="800100" lvl="1" indent="-342900">
              <a:buFont typeface="Arial" panose="020B0604020202020204" pitchFamily="34" charset="0"/>
              <a:buChar char="•"/>
            </a:pPr>
            <a:r>
              <a:rPr lang="en-US" sz="2000" dirty="0"/>
              <a:t>(impulse in joint load, exceeding maximum material strength, </a:t>
            </a:r>
            <a:r>
              <a:rPr lang="en-US" sz="2000" dirty="0" err="1"/>
              <a:t>etc</a:t>
            </a:r>
            <a:r>
              <a:rPr lang="en-US" sz="2000" dirty="0"/>
              <a:t>)</a:t>
            </a:r>
          </a:p>
          <a:p>
            <a:pPr marL="285750" lvl="0" indent="-285750">
              <a:buFont typeface="Arial" panose="020B0604020202020204" pitchFamily="34" charset="0"/>
              <a:buChar char="•"/>
            </a:pPr>
            <a:endParaRPr lang="en-IL" sz="2000" dirty="0"/>
          </a:p>
          <a:p>
            <a:pPr marL="285750" lvl="0" indent="-285750">
              <a:buFont typeface="Wingdings" pitchFamily="2" charset="2"/>
              <a:buChar char="q"/>
            </a:pPr>
            <a:r>
              <a:rPr lang="en-US" sz="2400" b="1" dirty="0"/>
              <a:t>Need impedance control to avoid such a situation!</a:t>
            </a:r>
            <a:endParaRPr lang="en-IL" sz="2400" b="1" dirty="0"/>
          </a:p>
          <a:p>
            <a:pPr lvl="0"/>
            <a:r>
              <a:rPr lang="en-IL" sz="2000" dirty="0"/>
              <a:t>	</a:t>
            </a:r>
            <a:r>
              <a:rPr lang="en-US" sz="2000" dirty="0"/>
              <a:t>Example: Impedance Control on 2R Robotics Arm</a:t>
            </a:r>
          </a:p>
          <a:p>
            <a:pPr lvl="0"/>
            <a:endParaRPr lang="en-US" sz="2000" dirty="0"/>
          </a:p>
          <a:p>
            <a:pPr lvl="0"/>
            <a:endParaRPr lang="en-IL" sz="2000" dirty="0"/>
          </a:p>
          <a:p>
            <a:pPr marL="457200" indent="-457200">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1</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Challenge description</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pic>
        <p:nvPicPr>
          <p:cNvPr id="5" name="屏幕录制 2">
            <a:hlinkClick r:id="" action="ppaction://media"/>
            <a:extLst>
              <a:ext uri="{FF2B5EF4-FFF2-40B4-BE49-F238E27FC236}">
                <a16:creationId xmlns:a16="http://schemas.microsoft.com/office/drawing/2014/main" id="{19ED6E62-068B-604F-99AC-8A8BC1FC8F4A}"/>
              </a:ext>
            </a:extLst>
          </p:cNvPr>
          <p:cNvPicPr>
            <a:picLocks noChangeAspect="1"/>
          </p:cNvPicPr>
          <p:nvPr>
            <a:videoFile r:link="rId1"/>
            <p:extLst>
              <p:ext uri="{DAA4B4D4-6D71-4841-9C94-3DE7FCFB9230}">
                <p14:media xmlns:p14="http://schemas.microsoft.com/office/powerpoint/2010/main" r:embed="rId2">
                  <p14:trim st="1900" end="11590.204"/>
                </p14:media>
              </p:ext>
            </p:extLst>
          </p:nvPr>
        </p:nvPicPr>
        <p:blipFill>
          <a:blip r:embed="rId7"/>
          <a:stretch>
            <a:fillRect/>
          </a:stretch>
        </p:blipFill>
        <p:spPr>
          <a:xfrm>
            <a:off x="7827695" y="4045495"/>
            <a:ext cx="1731695" cy="1709925"/>
          </a:xfrm>
          <a:prstGeom prst="rect">
            <a:avLst/>
          </a:prstGeom>
        </p:spPr>
      </p:pic>
      <p:pic>
        <p:nvPicPr>
          <p:cNvPr id="7" name="屏幕录制 3">
            <a:hlinkClick r:id="" action="ppaction://media"/>
            <a:extLst>
              <a:ext uri="{FF2B5EF4-FFF2-40B4-BE49-F238E27FC236}">
                <a16:creationId xmlns:a16="http://schemas.microsoft.com/office/drawing/2014/main" id="{6EDD3A91-34B2-1F44-B5CD-5D4747D20C7A}"/>
              </a:ext>
            </a:extLst>
          </p:cNvPr>
          <p:cNvPicPr>
            <a:picLocks noChangeAspect="1"/>
          </p:cNvPicPr>
          <p:nvPr>
            <a:videoFile r:link="rId1"/>
            <p:extLst>
              <p:ext uri="{DAA4B4D4-6D71-4841-9C94-3DE7FCFB9230}">
                <p14:media xmlns:p14="http://schemas.microsoft.com/office/powerpoint/2010/main" r:embed="rId3">
                  <p14:trim st="800" end="15905.102"/>
                </p14:media>
              </p:ext>
            </p:extLst>
          </p:nvPr>
        </p:nvPicPr>
        <p:blipFill>
          <a:blip r:embed="rId8"/>
          <a:stretch>
            <a:fillRect/>
          </a:stretch>
        </p:blipFill>
        <p:spPr>
          <a:xfrm>
            <a:off x="6096000" y="4045497"/>
            <a:ext cx="1731696" cy="1709926"/>
          </a:xfrm>
          <a:prstGeom prst="rect">
            <a:avLst/>
          </a:prstGeom>
        </p:spPr>
      </p:pic>
      <p:pic>
        <p:nvPicPr>
          <p:cNvPr id="8" name="屏幕录制 6">
            <a:hlinkClick r:id="" action="ppaction://media"/>
            <a:extLst>
              <a:ext uri="{FF2B5EF4-FFF2-40B4-BE49-F238E27FC236}">
                <a16:creationId xmlns:a16="http://schemas.microsoft.com/office/drawing/2014/main" id="{8EDEBEFB-386E-3C45-BB08-AFCEE4C4D6C6}"/>
              </a:ext>
            </a:extLst>
          </p:cNvPr>
          <p:cNvPicPr>
            <a:picLocks noChangeAspect="1"/>
          </p:cNvPicPr>
          <p:nvPr>
            <a:videoFile r:link="rId1"/>
            <p:extLst>
              <p:ext uri="{DAA4B4D4-6D71-4841-9C94-3DE7FCFB9230}">
                <p14:media xmlns:p14="http://schemas.microsoft.com/office/powerpoint/2010/main" r:embed="rId4">
                  <p14:trim st="2173" end="746.7"/>
                </p14:media>
              </p:ext>
            </p:extLst>
          </p:nvPr>
        </p:nvPicPr>
        <p:blipFill>
          <a:blip r:embed="rId9"/>
          <a:stretch>
            <a:fillRect/>
          </a:stretch>
        </p:blipFill>
        <p:spPr>
          <a:xfrm>
            <a:off x="2981384" y="4045498"/>
            <a:ext cx="1731695" cy="1709925"/>
          </a:xfrm>
          <a:prstGeom prst="rect">
            <a:avLst/>
          </a:prstGeom>
        </p:spPr>
      </p:pic>
      <p:pic>
        <p:nvPicPr>
          <p:cNvPr id="9" name="屏幕录制 7">
            <a:hlinkClick r:id="" action="ppaction://media"/>
            <a:extLst>
              <a:ext uri="{FF2B5EF4-FFF2-40B4-BE49-F238E27FC236}">
                <a16:creationId xmlns:a16="http://schemas.microsoft.com/office/drawing/2014/main" id="{37EC0420-4DC1-824B-8355-F4017A358A28}"/>
              </a:ext>
            </a:extLst>
          </p:cNvPr>
          <p:cNvPicPr>
            <a:picLocks noChangeAspect="1"/>
          </p:cNvPicPr>
          <p:nvPr>
            <a:videoFile r:link="rId1"/>
            <p:extLst>
              <p:ext uri="{DAA4B4D4-6D71-4841-9C94-3DE7FCFB9230}">
                <p14:media xmlns:p14="http://schemas.microsoft.com/office/powerpoint/2010/main" r:embed="rId5">
                  <p14:trim st="1300" end="6010.9"/>
                </p14:media>
              </p:ext>
            </p:extLst>
          </p:nvPr>
        </p:nvPicPr>
        <p:blipFill>
          <a:blip r:embed="rId10"/>
          <a:stretch>
            <a:fillRect/>
          </a:stretch>
        </p:blipFill>
        <p:spPr>
          <a:xfrm>
            <a:off x="1249689" y="4045498"/>
            <a:ext cx="1731695" cy="1709925"/>
          </a:xfrm>
          <a:prstGeom prst="rect">
            <a:avLst/>
          </a:prstGeom>
        </p:spPr>
      </p:pic>
      <p:sp>
        <p:nvSpPr>
          <p:cNvPr id="10" name="文本框 8">
            <a:extLst>
              <a:ext uri="{FF2B5EF4-FFF2-40B4-BE49-F238E27FC236}">
                <a16:creationId xmlns:a16="http://schemas.microsoft.com/office/drawing/2014/main" id="{DF36C8C2-4CA6-6D45-AA1D-FC2635430825}"/>
              </a:ext>
            </a:extLst>
          </p:cNvPr>
          <p:cNvSpPr txBox="1"/>
          <p:nvPr/>
        </p:nvSpPr>
        <p:spPr>
          <a:xfrm>
            <a:off x="2559583" y="5866545"/>
            <a:ext cx="843602" cy="369332"/>
          </a:xfrm>
          <a:prstGeom prst="rect">
            <a:avLst/>
          </a:prstGeom>
          <a:noFill/>
        </p:spPr>
        <p:txBody>
          <a:bodyPr wrap="square">
            <a:spAutoFit/>
          </a:bodyPr>
          <a:lstStyle/>
          <a:p>
            <a:r>
              <a:rPr lang="en-US" altLang="zh-CN" sz="18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DB-IC</a:t>
            </a:r>
          </a:p>
        </p:txBody>
      </p:sp>
      <p:sp>
        <p:nvSpPr>
          <p:cNvPr id="11" name="文本框 9">
            <a:extLst>
              <a:ext uri="{FF2B5EF4-FFF2-40B4-BE49-F238E27FC236}">
                <a16:creationId xmlns:a16="http://schemas.microsoft.com/office/drawing/2014/main" id="{FD2A2DCE-4FC0-D447-B1DA-55FCB64538FC}"/>
              </a:ext>
            </a:extLst>
          </p:cNvPr>
          <p:cNvSpPr txBox="1"/>
          <p:nvPr/>
        </p:nvSpPr>
        <p:spPr>
          <a:xfrm>
            <a:off x="7405894" y="5890358"/>
            <a:ext cx="843602" cy="369332"/>
          </a:xfrm>
          <a:prstGeom prst="rect">
            <a:avLst/>
          </a:prstGeom>
          <a:noFill/>
        </p:spPr>
        <p:txBody>
          <a:bodyPr wrap="square">
            <a:spAutoFit/>
          </a:bodyPr>
          <a:lstStyle/>
          <a:p>
            <a:r>
              <a:rPr lang="en-US" altLang="zh-CN"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P</a:t>
            </a:r>
            <a:r>
              <a:rPr lang="en-US" altLang="zh-CN" sz="18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B-IC</a:t>
            </a:r>
          </a:p>
        </p:txBody>
      </p:sp>
    </p:spTree>
    <p:extLst>
      <p:ext uri="{BB962C8B-B14F-4D97-AF65-F5344CB8AC3E}">
        <p14:creationId xmlns:p14="http://schemas.microsoft.com/office/powerpoint/2010/main" val="115281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0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478"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5"/>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5"/>
                                        </p:tgtEl>
                                      </p:cBhvr>
                                    </p:cmd>
                                  </p:childTnLst>
                                </p:cTn>
                              </p:par>
                            </p:childTnLst>
                          </p:cTn>
                        </p:par>
                      </p:childTnLst>
                    </p:cTn>
                  </p:par>
                </p:childTnLst>
              </p:cTn>
              <p:nextCondLst>
                <p:cond evt="onClick" delay="0">
                  <p:tgtEl>
                    <p:spTgt spid="5"/>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9"/>
                                        </p:tgtEl>
                                      </p:cBhvr>
                                    </p:cmd>
                                  </p:childTnLst>
                                </p:cTn>
                              </p:par>
                            </p:childTnLst>
                          </p:cTn>
                        </p:par>
                      </p:childTnLst>
                    </p:cTn>
                  </p:par>
                </p:childTnLst>
              </p:cTn>
              <p:nextCondLst>
                <p:cond evt="onClick" delay="0">
                  <p:tgtEl>
                    <p:spTgt spid="9"/>
                  </p:tgtEl>
                </p:cond>
              </p:nextCondLst>
            </p:seq>
            <p:video>
              <p:cMediaNode vol="0">
                <p:cTn id="39" fill="hold" display="0">
                  <p:stCondLst>
                    <p:cond delay="indefinite"/>
                  </p:stCondLst>
                </p:cTn>
                <p:tgtEl>
                  <p:spTgt spid="5"/>
                </p:tgtEl>
              </p:cMediaNode>
            </p:video>
            <p:video>
              <p:cMediaNode vol="0">
                <p:cTn id="40" fill="hold" display="0">
                  <p:stCondLst>
                    <p:cond delay="indefinite"/>
                  </p:stCondLst>
                </p:cTn>
                <p:tgtEl>
                  <p:spTgt spid="7"/>
                </p:tgtEl>
              </p:cMediaNode>
            </p:video>
            <p:video>
              <p:cMediaNode vol="0">
                <p:cTn id="41" fill="hold" display="0">
                  <p:stCondLst>
                    <p:cond delay="indefinite"/>
                  </p:stCondLst>
                </p:cTn>
                <p:tgtEl>
                  <p:spTgt spid="8"/>
                </p:tgtEl>
              </p:cMediaNode>
            </p:video>
            <p:video>
              <p:cMediaNode vol="80000">
                <p:cTn id="42"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1</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Challenge description</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pic>
        <p:nvPicPr>
          <p:cNvPr id="12" name="图片 3">
            <a:extLst>
              <a:ext uri="{FF2B5EF4-FFF2-40B4-BE49-F238E27FC236}">
                <a16:creationId xmlns:a16="http://schemas.microsoft.com/office/drawing/2014/main" id="{814C7DA0-2628-3747-9602-16EBAB85FF26}"/>
              </a:ext>
            </a:extLst>
          </p:cNvPr>
          <p:cNvPicPr>
            <a:picLocks noChangeAspect="1"/>
          </p:cNvPicPr>
          <p:nvPr/>
        </p:nvPicPr>
        <p:blipFill>
          <a:blip r:embed="rId2"/>
          <a:stretch>
            <a:fillRect/>
          </a:stretch>
        </p:blipFill>
        <p:spPr>
          <a:xfrm>
            <a:off x="768660" y="1514920"/>
            <a:ext cx="6166803" cy="4268950"/>
          </a:xfrm>
          <a:prstGeom prst="rect">
            <a:avLst/>
          </a:prstGeom>
        </p:spPr>
      </p:pic>
      <p:sp>
        <p:nvSpPr>
          <p:cNvPr id="13" name="TextBox 12">
            <a:extLst>
              <a:ext uri="{FF2B5EF4-FFF2-40B4-BE49-F238E27FC236}">
                <a16:creationId xmlns:a16="http://schemas.microsoft.com/office/drawing/2014/main" id="{019B5144-7A63-744C-A230-E6200D1354AA}"/>
              </a:ext>
            </a:extLst>
          </p:cNvPr>
          <p:cNvSpPr txBox="1"/>
          <p:nvPr/>
        </p:nvSpPr>
        <p:spPr>
          <a:xfrm>
            <a:off x="7162800" y="1674650"/>
            <a:ext cx="4161692" cy="2862322"/>
          </a:xfrm>
          <a:prstGeom prst="rect">
            <a:avLst/>
          </a:prstGeom>
          <a:noFill/>
        </p:spPr>
        <p:txBody>
          <a:bodyPr wrap="square">
            <a:spAutoFit/>
          </a:bodyPr>
          <a:lstStyle/>
          <a:p>
            <a:pPr marL="342900" lvl="0" indent="-342900">
              <a:buFont typeface="Wingdings" pitchFamily="2" charset="2"/>
              <a:buChar char="q"/>
            </a:pPr>
            <a:r>
              <a:rPr lang="en-US" sz="2000" dirty="0"/>
              <a:t>By tuning of the control parameters, the performance of the movement can be improved.</a:t>
            </a:r>
          </a:p>
          <a:p>
            <a:pPr lvl="0"/>
            <a:endParaRPr lang="en-US" sz="2000" dirty="0"/>
          </a:p>
          <a:p>
            <a:pPr marL="342900" lvl="0" indent="-342900">
              <a:buFont typeface="Wingdings" pitchFamily="2" charset="2"/>
              <a:buChar char="q"/>
            </a:pPr>
            <a:r>
              <a:rPr lang="en-US" sz="2000" dirty="0"/>
              <a:t>Impulse of joint value and torque values is decreased.</a:t>
            </a:r>
          </a:p>
          <a:p>
            <a:pPr marL="342900" lvl="0" indent="-342900">
              <a:buFont typeface="Wingdings" pitchFamily="2" charset="2"/>
              <a:buChar char="q"/>
            </a:pPr>
            <a:endParaRPr lang="en-US" sz="2000" dirty="0"/>
          </a:p>
        </p:txBody>
      </p:sp>
    </p:spTree>
    <p:extLst>
      <p:ext uri="{BB962C8B-B14F-4D97-AF65-F5344CB8AC3E}">
        <p14:creationId xmlns:p14="http://schemas.microsoft.com/office/powerpoint/2010/main" val="157520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1CCE92F-C102-4B6F-B4FE-5993EC0A5EDC}"/>
              </a:ext>
            </a:extLst>
          </p:cNvPr>
          <p:cNvSpPr/>
          <p:nvPr/>
        </p:nvSpPr>
        <p:spPr>
          <a:xfrm>
            <a:off x="663152" y="1309458"/>
            <a:ext cx="10446660" cy="3354765"/>
          </a:xfrm>
          <a:prstGeom prst="rect">
            <a:avLst/>
          </a:prstGeom>
          <a:noFill/>
        </p:spPr>
        <p:txBody>
          <a:bodyPr wrap="square" lIns="91440" tIns="45720" rIns="91440" bIns="45720">
            <a:spAutoFit/>
          </a:bodyPr>
          <a:lstStyle/>
          <a:p>
            <a:pPr marL="285750" lvl="0" indent="-285750">
              <a:buFont typeface="Wingdings" pitchFamily="2" charset="2"/>
              <a:buChar char="q"/>
            </a:pPr>
            <a:r>
              <a:rPr lang="en-US" sz="2000" b="1" dirty="0"/>
              <a:t>Simulation</a:t>
            </a:r>
            <a:r>
              <a:rPr lang="zh-CN" altLang="en-US" sz="2000" b="1" dirty="0"/>
              <a:t> </a:t>
            </a:r>
            <a:r>
              <a:rPr lang="en-US" altLang="zh-CN" sz="2000" b="1" dirty="0"/>
              <a:t>Software: Robosuite</a:t>
            </a:r>
            <a:r>
              <a:rPr lang="zh-CN" altLang="en-US" sz="2000" b="1" dirty="0"/>
              <a:t> </a:t>
            </a:r>
            <a:r>
              <a:rPr lang="en-US" altLang="zh-CN" sz="2000" b="1" dirty="0"/>
              <a:t>.</a:t>
            </a:r>
          </a:p>
          <a:p>
            <a:pPr lvl="0"/>
            <a:endParaRPr lang="en-US" altLang="zh-CN" dirty="0"/>
          </a:p>
          <a:p>
            <a:pPr lvl="0"/>
            <a:r>
              <a:rPr lang="en-US" altLang="zh-CN" sz="1600" dirty="0"/>
              <a:t>R</a:t>
            </a:r>
            <a:r>
              <a:rPr lang="en-US" sz="1600" dirty="0"/>
              <a:t>obosuite is a simulation framework powered by the MuJoCo physics engine for robot learning. It also offers a suite of benchmark environments for reproducible research. This project is part of the broader Advancing Robot Intelligence through Simulated Environments (ARISE) Initiative, with the aim of lowering the barriers of entry for cutting-edge research at the intersection of AI and Robotics.</a:t>
            </a:r>
          </a:p>
          <a:p>
            <a:pPr lvl="0"/>
            <a:endParaRPr lang="en-US" sz="1600" dirty="0"/>
          </a:p>
          <a:p>
            <a:pPr lvl="0"/>
            <a:r>
              <a:rPr lang="en-US" sz="1600" dirty="0"/>
              <a:t>Installation Reference: </a:t>
            </a:r>
          </a:p>
          <a:p>
            <a:pPr lvl="0"/>
            <a:r>
              <a:rPr lang="en-US" sz="1600" dirty="0">
                <a:hlinkClick r:id="rId2"/>
              </a:rPr>
              <a:t>https://robosuite.ai/docs/installation.html</a:t>
            </a:r>
            <a:endParaRPr lang="en-US" sz="1600" dirty="0"/>
          </a:p>
          <a:p>
            <a:pPr lvl="0"/>
            <a:r>
              <a:rPr lang="en-US" sz="1600" dirty="0">
                <a:hlinkClick r:id="rId3"/>
              </a:rPr>
              <a:t>https://github.com/openai/mujoco-py</a:t>
            </a:r>
            <a:endParaRPr lang="en-US" sz="1600" dirty="0"/>
          </a:p>
          <a:p>
            <a:pPr lvl="0"/>
            <a:endParaRPr lang="en-IL" dirty="0"/>
          </a:p>
          <a:p>
            <a:pPr marL="457200" indent="-457200">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2</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Simulation Environment</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97F6DC4A-9255-6248-AAC7-9B49FAAAD27C}"/>
              </a:ext>
            </a:extLst>
          </p:cNvPr>
          <p:cNvSpPr txBox="1"/>
          <p:nvPr/>
        </p:nvSpPr>
        <p:spPr>
          <a:xfrm>
            <a:off x="663152" y="4120207"/>
            <a:ext cx="6096000" cy="2369880"/>
          </a:xfrm>
          <a:prstGeom prst="rect">
            <a:avLst/>
          </a:prstGeom>
          <a:noFill/>
        </p:spPr>
        <p:txBody>
          <a:bodyPr wrap="square">
            <a:spAutoFit/>
          </a:bodyPr>
          <a:lstStyle/>
          <a:p>
            <a:pPr marL="285750" lvl="0" indent="-285750">
              <a:buFont typeface="Wingdings" pitchFamily="2" charset="2"/>
              <a:buChar char="q"/>
            </a:pPr>
            <a:r>
              <a:rPr lang="en-US" sz="2000" b="1" dirty="0"/>
              <a:t>Task model: </a:t>
            </a:r>
            <a:endParaRPr lang="en-IL" sz="2000" b="1" dirty="0"/>
          </a:p>
          <a:p>
            <a:pPr marL="742950" lvl="1" indent="-285750">
              <a:buFont typeface="Arial" panose="020B0604020202020204" pitchFamily="34" charset="0"/>
              <a:buChar char="•"/>
            </a:pPr>
            <a:r>
              <a:rPr lang="en-IL" dirty="0"/>
              <a:t>16mm diameter aluminum rod</a:t>
            </a:r>
          </a:p>
          <a:p>
            <a:pPr marL="742950" lvl="1" indent="-285750">
              <a:buFont typeface="Arial" panose="020B0604020202020204" pitchFamily="34" charset="0"/>
              <a:buChar char="•"/>
            </a:pPr>
            <a:r>
              <a:rPr lang="en-US" dirty="0"/>
              <a:t>R</a:t>
            </a:r>
            <a:r>
              <a:rPr lang="en-IL" dirty="0"/>
              <a:t>ectanguar hole</a:t>
            </a:r>
          </a:p>
          <a:p>
            <a:pPr marL="742950" lvl="1" indent="-285750">
              <a:buFont typeface="Arial" panose="020B0604020202020204" pitchFamily="34" charset="0"/>
              <a:buChar char="•"/>
            </a:pPr>
            <a:r>
              <a:rPr lang="en-IL" dirty="0"/>
              <a:t>(add picture of the initial posture) </a:t>
            </a:r>
          </a:p>
          <a:p>
            <a:endParaRPr lang="en-IL" dirty="0"/>
          </a:p>
          <a:p>
            <a:pPr marL="285750" indent="-285750">
              <a:buFont typeface="Wingdings" pitchFamily="2" charset="2"/>
              <a:buChar char="q"/>
            </a:pPr>
            <a:r>
              <a:rPr lang="en-IL" sz="2000" b="1" dirty="0"/>
              <a:t>Trajectory planning</a:t>
            </a:r>
          </a:p>
          <a:p>
            <a:pPr marL="742950" lvl="1" indent="-285750">
              <a:buFont typeface="Arial" panose="020B0604020202020204" pitchFamily="34" charset="0"/>
              <a:buChar char="•"/>
            </a:pPr>
            <a:r>
              <a:rPr lang="en-IL" dirty="0"/>
              <a:t>Pick – and – place process, in order to do multiple tasks if needed</a:t>
            </a:r>
          </a:p>
        </p:txBody>
      </p:sp>
    </p:spTree>
    <p:extLst>
      <p:ext uri="{BB962C8B-B14F-4D97-AF65-F5344CB8AC3E}">
        <p14:creationId xmlns:p14="http://schemas.microsoft.com/office/powerpoint/2010/main" val="23570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1CCE92F-C102-4B6F-B4FE-5993EC0A5EDC}"/>
              </a:ext>
            </a:extLst>
          </p:cNvPr>
          <p:cNvSpPr/>
          <p:nvPr/>
        </p:nvSpPr>
        <p:spPr>
          <a:xfrm>
            <a:off x="663152" y="1309458"/>
            <a:ext cx="10446660" cy="5324535"/>
          </a:xfrm>
          <a:prstGeom prst="rect">
            <a:avLst/>
          </a:prstGeom>
          <a:noFill/>
        </p:spPr>
        <p:txBody>
          <a:bodyPr wrap="square" lIns="91440" tIns="45720" rIns="91440" bIns="45720">
            <a:spAutoFit/>
          </a:bodyPr>
          <a:lstStyle/>
          <a:p>
            <a:pPr marL="285750" lvl="0" indent="-285750">
              <a:buFont typeface="Wingdings" pitchFamily="2" charset="2"/>
              <a:buChar char="q"/>
            </a:pPr>
            <a:r>
              <a:rPr lang="en-US" sz="2400" b="1" dirty="0"/>
              <a:t>Impedance control</a:t>
            </a:r>
          </a:p>
          <a:p>
            <a:pPr marL="742950" lvl="1" indent="-285750">
              <a:buFont typeface="Arial" panose="020B0604020202020204" pitchFamily="34" charset="0"/>
              <a:buChar char="•"/>
            </a:pPr>
            <a:r>
              <a:rPr lang="en-US" altLang="zh-CN" sz="2400" dirty="0"/>
              <a:t>DBIC &amp; PBIC</a:t>
            </a:r>
          </a:p>
          <a:p>
            <a:pPr marL="742950" lvl="1" indent="-285750">
              <a:buFont typeface="Arial" panose="020B0604020202020204" pitchFamily="34" charset="0"/>
              <a:buChar char="•"/>
            </a:pPr>
            <a:r>
              <a:rPr lang="en-US" altLang="zh-CN" sz="2400" dirty="0"/>
              <a:t>Advantages: Easy to derivate</a:t>
            </a:r>
          </a:p>
          <a:p>
            <a:pPr marL="742950" lvl="1" indent="-285750">
              <a:buFont typeface="Arial" panose="020B0604020202020204" pitchFamily="34" charset="0"/>
              <a:buChar char="•"/>
            </a:pPr>
            <a:r>
              <a:rPr lang="en-US" altLang="zh-CN" sz="2400" dirty="0"/>
              <a:t>Disadvantages: Hard to implement in Robosuite environment, force sensor might be very noisy</a:t>
            </a:r>
          </a:p>
          <a:p>
            <a:pPr lvl="0"/>
            <a:endParaRPr lang="en-IL" sz="2400" dirty="0"/>
          </a:p>
          <a:p>
            <a:pPr marL="285750" lvl="0" indent="-285750">
              <a:buFont typeface="Wingdings" pitchFamily="2" charset="2"/>
              <a:buChar char="q"/>
            </a:pPr>
            <a:r>
              <a:rPr lang="en-US" sz="2400" b="1" dirty="0"/>
              <a:t>Operational Space Control with fixed impedance</a:t>
            </a:r>
            <a:endParaRPr lang="en-IL" sz="2400" b="1" dirty="0"/>
          </a:p>
          <a:p>
            <a:pPr marL="742950" lvl="1" indent="-285750">
              <a:buFont typeface="Arial" panose="020B0604020202020204" pitchFamily="34" charset="0"/>
              <a:buChar char="•"/>
            </a:pPr>
            <a:r>
              <a:rPr lang="en-IL" sz="2400" dirty="0"/>
              <a:t>Algorithm does not need the force sensor in the tool, so the hardness with implementing force sensor in Robosuite simulation won’t affact us.</a:t>
            </a:r>
          </a:p>
          <a:p>
            <a:pPr marL="742950" lvl="1" indent="-285750">
              <a:buFont typeface="Arial" panose="020B0604020202020204" pitchFamily="34" charset="0"/>
              <a:buChar char="•"/>
            </a:pPr>
            <a:r>
              <a:rPr lang="en-IL" sz="2400" dirty="0"/>
              <a:t>Fixed impedance allows us to h</a:t>
            </a:r>
            <a:r>
              <a:rPr lang="en-US" sz="2400" dirty="0"/>
              <a:t>av</a:t>
            </a:r>
            <a:r>
              <a:rPr lang="en-IL" sz="2400" dirty="0"/>
              <a:t>e an easier tuning process. </a:t>
            </a:r>
            <a:r>
              <a:rPr lang="en-IL" sz="2400"/>
              <a:t>(The </a:t>
            </a:r>
            <a:r>
              <a:rPr lang="en-IL" sz="2400" dirty="0"/>
              <a:t>impedance </a:t>
            </a:r>
            <a:r>
              <a:rPr lang="en-IL" sz="2400"/>
              <a:t>can then be flexible with learning algorithm to have better performance in more general cases.)</a:t>
            </a:r>
            <a:endParaRPr lang="en-IL" sz="2400" dirty="0"/>
          </a:p>
          <a:p>
            <a:pPr marL="457200" indent="-457200">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a:t>
            </a:r>
            <a:r>
              <a:rPr lang="en-US" altLang="zh-CN" sz="2800" b="1" dirty="0">
                <a:ln w="0"/>
                <a:solidFill>
                  <a:srgbClr val="ACD433"/>
                </a:solidFill>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3</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Algorithm</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1313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1CCE92F-C102-4B6F-B4FE-5993EC0A5EDC}"/>
              </a:ext>
            </a:extLst>
          </p:cNvPr>
          <p:cNvSpPr/>
          <p:nvPr/>
        </p:nvSpPr>
        <p:spPr>
          <a:xfrm>
            <a:off x="6493916" y="2514487"/>
            <a:ext cx="4162361" cy="2462213"/>
          </a:xfrm>
          <a:prstGeom prst="rect">
            <a:avLst/>
          </a:prstGeom>
          <a:noFill/>
        </p:spPr>
        <p:txBody>
          <a:bodyPr wrap="square" lIns="91440" tIns="45720" rIns="91440" bIns="45720">
            <a:spAutoFit/>
          </a:bodyPr>
          <a:lstStyle/>
          <a:p>
            <a:pPr marL="285750" lvl="0" indent="-285750" algn="just">
              <a:buFont typeface="Wingdings" pitchFamily="2" charset="2"/>
              <a:buChar char="q"/>
            </a:pPr>
            <a:r>
              <a:rPr lang="en-US" dirty="0"/>
              <a:t>Variables</a:t>
            </a:r>
            <a:endParaRPr lang="en-IL" dirty="0"/>
          </a:p>
          <a:p>
            <a:pPr marL="742950" lvl="1" indent="-285750" algn="just">
              <a:buFont typeface="Arial" panose="020B0604020202020204" pitchFamily="34" charset="0"/>
              <a:buChar char="•"/>
            </a:pPr>
            <a:r>
              <a:rPr lang="en-US" dirty="0" err="1"/>
              <a:t>Kp</a:t>
            </a:r>
            <a:r>
              <a:rPr lang="en-US" dirty="0"/>
              <a:t> &amp; </a:t>
            </a:r>
            <a:r>
              <a:rPr lang="en-US" dirty="0" err="1"/>
              <a:t>Kd</a:t>
            </a:r>
            <a:r>
              <a:rPr lang="en-US" dirty="0"/>
              <a:t> in </a:t>
            </a:r>
            <a:r>
              <a:rPr lang="en-US" dirty="0" err="1"/>
              <a:t>x,y,z</a:t>
            </a:r>
            <a:r>
              <a:rPr lang="en-US" dirty="0"/>
              <a:t> prismatic and torsional directions</a:t>
            </a:r>
          </a:p>
          <a:p>
            <a:pPr marL="742950" lvl="1" indent="-285750" algn="just">
              <a:buFont typeface="Arial" panose="020B0604020202020204" pitchFamily="34" charset="0"/>
              <a:buChar char="•"/>
            </a:pPr>
            <a:r>
              <a:rPr lang="en-US" dirty="0"/>
              <a:t>Perception error (dislocation of the hole as percentage of the diameter of the rod)</a:t>
            </a:r>
            <a:endParaRPr lang="en-IL" dirty="0"/>
          </a:p>
          <a:p>
            <a:pPr marL="742950" lvl="1" indent="-285750">
              <a:buFont typeface="Arial" panose="020B0604020202020204" pitchFamily="34" charset="0"/>
              <a:buChar char="•"/>
            </a:pPr>
            <a:endParaRPr lang="en-US" dirty="0"/>
          </a:p>
          <a:p>
            <a:pPr marL="457200" indent="-457200">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5" name="矩形 5">
            <a:extLst>
              <a:ext uri="{FF2B5EF4-FFF2-40B4-BE49-F238E27FC236}">
                <a16:creationId xmlns:a16="http://schemas.microsoft.com/office/drawing/2014/main" id="{7A98BA15-C097-8544-9711-72F0F38C1328}"/>
              </a:ext>
            </a:extLst>
          </p:cNvPr>
          <p:cNvSpPr/>
          <p:nvPr/>
        </p:nvSpPr>
        <p:spPr>
          <a:xfrm>
            <a:off x="663152" y="1545771"/>
            <a:ext cx="10446660" cy="892552"/>
          </a:xfrm>
          <a:prstGeom prst="rect">
            <a:avLst/>
          </a:prstGeom>
          <a:noFill/>
        </p:spPr>
        <p:txBody>
          <a:bodyPr wrap="square" lIns="91440" tIns="45720" rIns="91440" bIns="45720">
            <a:spAutoFit/>
          </a:bodyPr>
          <a:lstStyle/>
          <a:p>
            <a:pPr>
              <a:defRPr/>
            </a:pPr>
            <a:r>
              <a:rPr kumimoji="0" lang="en-US" altLang="zh-CN" sz="24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4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.1 To test range of parameters for successful insertion</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7" name="矩形 5">
            <a:extLst>
              <a:ext uri="{FF2B5EF4-FFF2-40B4-BE49-F238E27FC236}">
                <a16:creationId xmlns:a16="http://schemas.microsoft.com/office/drawing/2014/main" id="{1A2B141E-D095-E547-92AF-041322FEDFFA}"/>
              </a:ext>
            </a:extLst>
          </p:cNvPr>
          <p:cNvSpPr/>
          <p:nvPr/>
        </p:nvSpPr>
        <p:spPr>
          <a:xfrm>
            <a:off x="663152" y="2505751"/>
            <a:ext cx="4615897" cy="3293209"/>
          </a:xfrm>
          <a:prstGeom prst="rect">
            <a:avLst/>
          </a:prstGeom>
          <a:noFill/>
        </p:spPr>
        <p:txBody>
          <a:bodyPr wrap="square" lIns="91440" tIns="45720" rIns="91440" bIns="45720">
            <a:spAutoFit/>
          </a:bodyPr>
          <a:lstStyle/>
          <a:p>
            <a:pPr marL="285750" lvl="0" indent="-285750" algn="just">
              <a:buFont typeface="Wingdings" pitchFamily="2" charset="2"/>
              <a:buChar char="q"/>
            </a:pPr>
            <a:r>
              <a:rPr lang="en-US" dirty="0"/>
              <a:t>Criteria: </a:t>
            </a:r>
          </a:p>
          <a:p>
            <a:pPr marL="742950" lvl="1" indent="-285750" algn="just">
              <a:buFont typeface="Arial" panose="020B0604020202020204" pitchFamily="34" charset="0"/>
              <a:buChar char="•"/>
            </a:pPr>
            <a:r>
              <a:rPr lang="en-US" altLang="zh-CN" dirty="0"/>
              <a:t>Run time: consider exceeding 30s as failure, to achieve a more effective control.</a:t>
            </a:r>
          </a:p>
          <a:p>
            <a:pPr marL="742950" lvl="1" indent="-285750" algn="just">
              <a:buFont typeface="Arial" panose="020B0604020202020204" pitchFamily="34" charset="0"/>
              <a:buChar char="•"/>
            </a:pPr>
            <a:r>
              <a:rPr lang="en-US" altLang="zh-CN" dirty="0"/>
              <a:t>External force in x, y, z direction: applying the impedance control, the reaction force changes more smoothly, and the maximum force is not too high.</a:t>
            </a:r>
          </a:p>
          <a:p>
            <a:pPr lvl="0" algn="just"/>
            <a:endParaRPr lang="en-IL" dirty="0"/>
          </a:p>
          <a:p>
            <a:pPr marL="457200" indent="-457200" algn="just">
              <a:buFont typeface="Arial" panose="020B0604020202020204" pitchFamily="34" charset="0"/>
              <a:buChar cha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p:sp>
        <p:nvSpPr>
          <p:cNvPr id="8" name="矩形 1">
            <a:extLst>
              <a:ext uri="{FF2B5EF4-FFF2-40B4-BE49-F238E27FC236}">
                <a16:creationId xmlns:a16="http://schemas.microsoft.com/office/drawing/2014/main" id="{45B4CF22-0509-E243-BB9D-A8B2872AEAF9}"/>
              </a:ext>
            </a:extLst>
          </p:cNvPr>
          <p:cNvSpPr/>
          <p:nvPr/>
        </p:nvSpPr>
        <p:spPr>
          <a:xfrm rot="16200000">
            <a:off x="4483244" y="3708935"/>
            <a:ext cx="2806477" cy="400110"/>
          </a:xfrm>
          <a:prstGeom prst="rect">
            <a:avLst/>
          </a:prstGeom>
          <a:noFill/>
        </p:spPr>
        <p:txBody>
          <a:bodyPr wrap="square" lIns="91440" tIns="45720" rIns="91440" bIns="45720">
            <a:spAutoFit/>
          </a:bodyPr>
          <a:lstStyle/>
          <a:p>
            <a:pPr algn="ctr"/>
            <a:r>
              <a:rPr lang="en-US" altLang="zh-CN" sz="2000" dirty="0">
                <a:ln w="0"/>
                <a:effectLst>
                  <a:outerShdw blurRad="38100" dist="25400" dir="5400000" algn="ctr" rotWithShape="0">
                    <a:srgbClr val="6E747A">
                      <a:alpha val="43000"/>
                    </a:srgbClr>
                  </a:outerShdw>
                </a:effectLst>
              </a:rPr>
              <a:t>——————————</a:t>
            </a:r>
            <a:endParaRPr lang="zh-CN" altLang="en-US" sz="200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021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 name="矩形 5">
                <a:extLst>
                  <a:ext uri="{FF2B5EF4-FFF2-40B4-BE49-F238E27FC236}">
                    <a16:creationId xmlns:a16="http://schemas.microsoft.com/office/drawing/2014/main" id="{7A98BA15-C097-8544-9711-72F0F38C1328}"/>
                  </a:ext>
                </a:extLst>
              </p:cNvPr>
              <p:cNvSpPr/>
              <p:nvPr/>
            </p:nvSpPr>
            <p:spPr>
              <a:xfrm>
                <a:off x="663152" y="1229248"/>
                <a:ext cx="10446660" cy="1728999"/>
              </a:xfrm>
              <a:prstGeom prst="rect">
                <a:avLst/>
              </a:prstGeom>
              <a:noFill/>
            </p:spPr>
            <p:txBody>
              <a:bodyPr wrap="square" lIns="91440" tIns="45720" rIns="91440" bIns="45720">
                <a:spAutoFit/>
              </a:bodyPr>
              <a:lstStyle/>
              <a:p>
                <a:pPr>
                  <a:defRPr/>
                </a:pPr>
                <a:r>
                  <a:rPr kumimoji="0" lang="en-US" altLang="zh-CN" sz="2000"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4</a:t>
                </a:r>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.1 Results for variation of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sSub>
                      <m:sSubPr>
                        <m:ctrlPr>
                          <a:rPr lang="en-US" altLang="zh-CN" sz="2000" b="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in </a:t>
                </a:r>
                <a14:m>
                  <m:oMath xmlns:m="http://schemas.openxmlformats.org/officeDocument/2006/math">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and </a:t>
                </a:r>
                <a14:m>
                  <m:oMath xmlns:m="http://schemas.openxmlformats.org/officeDocument/2006/math">
                    <m:r>
                      <a:rPr lang="en-US" altLang="zh-CN" sz="2000" i="1" dirty="0" smtClean="0">
                        <a:ln w="0"/>
                        <a:solidFill>
                          <a:srgbClr val="ACD433"/>
                        </a:solidFill>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oMath>
                </a14:m>
                <a:r>
                  <a:rPr lang="en-US" altLang="zh-CN" sz="2000"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direction</a:t>
                </a:r>
                <a:endParaRPr lang="en-US" altLang="zh-CN"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marL="285750" indent="-285750">
                  <a:buFont typeface="Arial" panose="020B0604020202020204" pitchFamily="34" charset="0"/>
                  <a:buChar cha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Since </a:t>
                </a:r>
                <a:r>
                  <a:rPr kumimoji="0" lang="en-US" altLang="zh-CN" sz="16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parameters in x and y direction is equivalent for rod insertion</a:t>
                </a:r>
                <a:r>
                  <a:rPr lang="en-US" altLang="zh-CN" sz="1600" noProof="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a:t>
                </a:r>
                <a:r>
                  <a:rPr kumimoji="0" lang="en-US" altLang="zh-CN" sz="1600" i="0" u="none" strike="noStrike" kern="1200" cap="none" spc="0" normalizeH="0" baseline="0" noProof="0" dirty="0">
                    <a:ln w="0"/>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the corresponding parameters are equal in each test</a:t>
                </a: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a:t>
                </a:r>
              </a:p>
              <a:p>
                <a:pPr marL="285750" indent="-285750">
                  <a:buFont typeface="Arial" panose="020B0604020202020204" pitchFamily="34" charset="0"/>
                  <a:buChar cha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The control parameters are: </a:t>
                </a:r>
              </a:p>
              <a:p>
                <a:pPr>
                  <a:defRPr/>
                </a:pPr>
                <a:r>
                  <a:rPr lang="en-US" altLang="zh-CN" sz="1600" dirty="0">
                    <a:ln w="0"/>
                    <a:effectLst>
                      <a:outerShdw blurRad="38100" dist="25400" dir="5400000" algn="ctr" rotWithShape="0">
                        <a:srgbClr val="6E747A">
                          <a:alpha val="43000"/>
                        </a:srgbClr>
                      </a:outerShdw>
                    </a:effectLst>
                    <a:latin typeface="Century Gothic" panose="020B0502020202020204"/>
                    <a:ea typeface="等线" panose="02010600030101010101" pitchFamily="2" charset="-122"/>
                    <a:cs typeface="Arial" panose="020B0604020202020204" pitchFamily="34" charset="0"/>
                  </a:rPr>
                  <a:t>	</a:t>
                </a:r>
                <a:r>
                  <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14:m>
                  <m:oMath xmlns:m="http://schemas.openxmlformats.org/officeDocument/2006/math">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,600,150,150,150 </m:t>
                        </m:r>
                      </m:e>
                    </m:d>
                  </m:oMath>
                </a14:m>
                <a:endPar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a:p>
                <a:pPr>
                  <a:defRPr/>
                </a:pPr>
                <a:r>
                  <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a:t>
                </a:r>
                <a14:m>
                  <m:oMath xmlns:m="http://schemas.openxmlformats.org/officeDocument/2006/math">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4</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sz="1600"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r>
                          <a:rPr lang="en-US" altLang="zh-CN" sz="1600"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150,150,150 </m:t>
                        </m:r>
                      </m:e>
                    </m:d>
                  </m:oMath>
                </a14:m>
                <a:endParaRPr lang="en-US" altLang="zh-CN" sz="1600" dirty="0">
                  <a:ln w="0"/>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endParaRPr>
              </a:p>
            </p:txBody>
          </p:sp>
        </mc:Choice>
        <mc:Fallback xmlns="">
          <p:sp>
            <p:nvSpPr>
              <p:cNvPr id="5" name="矩形 5">
                <a:extLst>
                  <a:ext uri="{FF2B5EF4-FFF2-40B4-BE49-F238E27FC236}">
                    <a16:creationId xmlns:a16="http://schemas.microsoft.com/office/drawing/2014/main" id="{7A98BA15-C097-8544-9711-72F0F38C1328}"/>
                  </a:ext>
                </a:extLst>
              </p:cNvPr>
              <p:cNvSpPr>
                <a:spLocks noRot="1" noChangeAspect="1" noMove="1" noResize="1" noEditPoints="1" noAdjustHandles="1" noChangeArrowheads="1" noChangeShapeType="1" noTextEdit="1"/>
              </p:cNvSpPr>
              <p:nvPr/>
            </p:nvSpPr>
            <p:spPr>
              <a:xfrm>
                <a:off x="663152" y="1229248"/>
                <a:ext cx="10446660" cy="1728999"/>
              </a:xfrm>
              <a:prstGeom prst="rect">
                <a:avLst/>
              </a:prstGeom>
              <a:blipFill>
                <a:blip r:embed="rId2"/>
                <a:stretch>
                  <a:fillRect l="-851" t="-2920" r="-729" b="-2920"/>
                </a:stretch>
              </a:blipFill>
            </p:spPr>
            <p:txBody>
              <a:bodyPr/>
              <a:lstStyle/>
              <a:p>
                <a:r>
                  <a:rPr lang="en-IL">
                    <a:noFill/>
                  </a:rPr>
                  <a:t> </a:t>
                </a:r>
              </a:p>
            </p:txBody>
          </p:sp>
        </mc:Fallback>
      </mc:AlternateContent>
      <p:pic>
        <p:nvPicPr>
          <p:cNvPr id="12" name="Picture 11" descr="Chart&#10;&#10;Description automatically generated">
            <a:extLst>
              <a:ext uri="{FF2B5EF4-FFF2-40B4-BE49-F238E27FC236}">
                <a16:creationId xmlns:a16="http://schemas.microsoft.com/office/drawing/2014/main" id="{42465329-6163-414F-81A3-BC6E40E38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06" y="3030511"/>
            <a:ext cx="4845206" cy="290712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9B2BB8-662F-A946-8419-C3F6B9963934}"/>
                  </a:ext>
                </a:extLst>
              </p:cNvPr>
              <p:cNvSpPr txBox="1"/>
              <p:nvPr/>
            </p:nvSpPr>
            <p:spPr>
              <a:xfrm>
                <a:off x="6241159" y="6009898"/>
                <a:ext cx="4356501" cy="391261"/>
              </a:xfrm>
              <a:prstGeom prst="rect">
                <a:avLst/>
              </a:prstGeom>
              <a:noFill/>
            </p:spPr>
            <p:txBody>
              <a:bodyPr wrap="square">
                <a:spAutoFit/>
              </a:bodyPr>
              <a:lstStyle/>
              <a:p>
                <a:pPr marL="285750" indent="-285750">
                  <a:buFont typeface="Arial" panose="020B0604020202020204" pitchFamily="34" charset="0"/>
                  <a:buChar char="•"/>
                  <a:defRPr/>
                </a:pPr>
                <a14:m>
                  <m:oMath xmlns:m="http://schemas.openxmlformats.org/officeDocument/2006/math">
                    <m:sSub>
                      <m:sSubPr>
                        <m:ctrlPr>
                          <a:rPr lang="en-US" altLang="zh-CN"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500,5000</m:t>
                        </m:r>
                      </m:e>
                    </m:d>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1,15</m:t>
                        </m:r>
                      </m:e>
                    </m:d>
                  </m:oMath>
                </a14:m>
                <a:endParaRPr lang="en-IL" dirty="0"/>
              </a:p>
            </p:txBody>
          </p:sp>
        </mc:Choice>
        <mc:Fallback xmlns="">
          <p:sp>
            <p:nvSpPr>
              <p:cNvPr id="13" name="TextBox 12">
                <a:extLst>
                  <a:ext uri="{FF2B5EF4-FFF2-40B4-BE49-F238E27FC236}">
                    <a16:creationId xmlns:a16="http://schemas.microsoft.com/office/drawing/2014/main" id="{CF9B2BB8-662F-A946-8419-C3F6B9963934}"/>
                  </a:ext>
                </a:extLst>
              </p:cNvPr>
              <p:cNvSpPr txBox="1">
                <a:spLocks noRot="1" noChangeAspect="1" noMove="1" noResize="1" noEditPoints="1" noAdjustHandles="1" noChangeArrowheads="1" noChangeShapeType="1" noTextEdit="1"/>
              </p:cNvSpPr>
              <p:nvPr/>
            </p:nvSpPr>
            <p:spPr>
              <a:xfrm>
                <a:off x="6241159" y="6009898"/>
                <a:ext cx="4356501" cy="391261"/>
              </a:xfrm>
              <a:prstGeom prst="rect">
                <a:avLst/>
              </a:prstGeom>
              <a:blipFill>
                <a:blip r:embed="rId4"/>
                <a:stretch>
                  <a:fillRect l="-1163" t="-3125" b="-1875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4CBAB6-CE27-9640-A330-4F572B950D27}"/>
                  </a:ext>
                </a:extLst>
              </p:cNvPr>
              <p:cNvSpPr txBox="1"/>
              <p:nvPr/>
            </p:nvSpPr>
            <p:spPr>
              <a:xfrm>
                <a:off x="1529981" y="6009897"/>
                <a:ext cx="4356501" cy="391261"/>
              </a:xfrm>
              <a:prstGeom prst="rect">
                <a:avLst/>
              </a:prstGeom>
              <a:noFill/>
            </p:spPr>
            <p:txBody>
              <a:bodyPr wrap="square">
                <a:spAutoFit/>
              </a:bodyPr>
              <a:lstStyle/>
              <a:p>
                <a:pPr marL="285750" indent="-285750">
                  <a:buFont typeface="Arial" panose="020B0604020202020204" pitchFamily="34" charset="0"/>
                  <a:buChar char="•"/>
                  <a:defRPr/>
                </a:pPr>
                <a14:m>
                  <m:oMath xmlns:m="http://schemas.openxmlformats.org/officeDocument/2006/math">
                    <m:sSub>
                      <m:sSubPr>
                        <m:ctrlPr>
                          <a:rPr lang="en-US" altLang="zh-CN"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100,1500</m:t>
                        </m:r>
                      </m:e>
                    </m:d>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1,3</m:t>
                        </m:r>
                      </m:e>
                    </m:d>
                  </m:oMath>
                </a14:m>
                <a:endParaRPr lang="en-IL" dirty="0"/>
              </a:p>
            </p:txBody>
          </p:sp>
        </mc:Choice>
        <mc:Fallback xmlns="">
          <p:sp>
            <p:nvSpPr>
              <p:cNvPr id="15" name="TextBox 14">
                <a:extLst>
                  <a:ext uri="{FF2B5EF4-FFF2-40B4-BE49-F238E27FC236}">
                    <a16:creationId xmlns:a16="http://schemas.microsoft.com/office/drawing/2014/main" id="{D24CBAB6-CE27-9640-A330-4F572B950D27}"/>
                  </a:ext>
                </a:extLst>
              </p:cNvPr>
              <p:cNvSpPr txBox="1">
                <a:spLocks noRot="1" noChangeAspect="1" noMove="1" noResize="1" noEditPoints="1" noAdjustHandles="1" noChangeArrowheads="1" noChangeShapeType="1" noTextEdit="1"/>
              </p:cNvSpPr>
              <p:nvPr/>
            </p:nvSpPr>
            <p:spPr>
              <a:xfrm>
                <a:off x="1529981" y="6009897"/>
                <a:ext cx="4356501" cy="391261"/>
              </a:xfrm>
              <a:prstGeom prst="rect">
                <a:avLst/>
              </a:prstGeom>
              <a:blipFill>
                <a:blip r:embed="rId5"/>
                <a:stretch>
                  <a:fillRect l="-1163" t="-3125" b="-18750"/>
                </a:stretch>
              </a:blipFill>
            </p:spPr>
            <p:txBody>
              <a:bodyPr/>
              <a:lstStyle/>
              <a:p>
                <a:r>
                  <a:rPr lang="en-IL">
                    <a:noFill/>
                  </a:rPr>
                  <a:t> </a:t>
                </a:r>
              </a:p>
            </p:txBody>
          </p:sp>
        </mc:Fallback>
      </mc:AlternateContent>
      <p:pic>
        <p:nvPicPr>
          <p:cNvPr id="17" name="Picture 16" descr="Chart, scatter chart&#10;&#10;Description automatically generated">
            <a:extLst>
              <a:ext uri="{FF2B5EF4-FFF2-40B4-BE49-F238E27FC236}">
                <a16:creationId xmlns:a16="http://schemas.microsoft.com/office/drawing/2014/main" id="{E529BEA7-540D-194A-8F53-AD1777F98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277" y="3025080"/>
            <a:ext cx="4845205" cy="2907123"/>
          </a:xfrm>
          <a:prstGeom prst="rect">
            <a:avLst/>
          </a:prstGeom>
        </p:spPr>
      </p:pic>
    </p:spTree>
    <p:extLst>
      <p:ext uri="{BB962C8B-B14F-4D97-AF65-F5344CB8AC3E}">
        <p14:creationId xmlns:p14="http://schemas.microsoft.com/office/powerpoint/2010/main" val="396971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DF4C9-37CF-4F19-8D2F-58066A51EE1F}"/>
              </a:ext>
            </a:extLst>
          </p:cNvPr>
          <p:cNvSpPr/>
          <p:nvPr/>
        </p:nvSpPr>
        <p:spPr>
          <a:xfrm>
            <a:off x="663152" y="591590"/>
            <a:ext cx="10572125"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矩形 5">
            <a:extLst>
              <a:ext uri="{FF2B5EF4-FFF2-40B4-BE49-F238E27FC236}">
                <a16:creationId xmlns:a16="http://schemas.microsoft.com/office/drawing/2014/main" id="{3C63A727-F8EC-5542-AE74-FAB946B6ACE9}"/>
              </a:ext>
            </a:extLst>
          </p:cNvPr>
          <p:cNvSpPr/>
          <p:nvPr/>
        </p:nvSpPr>
        <p:spPr>
          <a:xfrm>
            <a:off x="663152" y="591590"/>
            <a:ext cx="10446660" cy="954107"/>
          </a:xfrm>
          <a:prstGeom prst="rect">
            <a:avLst/>
          </a:prstGeom>
          <a:noFill/>
        </p:spPr>
        <p:txBody>
          <a:bodyPr wrap="square" lIns="91440" tIns="45720" rIns="91440" bIns="45720">
            <a:spAutoFit/>
          </a:bodyPr>
          <a:lstStyle/>
          <a:p>
            <a:pPr marL="457200" indent="-457200">
              <a:buFont typeface="Wingdings" pitchFamily="2" charset="2"/>
              <a:buChar char="Ø"/>
              <a:defRPr/>
            </a:pPr>
            <a:r>
              <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rPr>
              <a:t>Part 4</a:t>
            </a:r>
            <a:r>
              <a:rPr lang="en-US" altLang="zh-CN" sz="2800" b="1" dirty="0">
                <a:ln w="0"/>
                <a:solidFill>
                  <a:srgbClr val="ACD433"/>
                </a:solidFill>
                <a:effectLst>
                  <a:outerShdw blurRad="38100" dist="25400" dir="5400000" algn="ctr" rotWithShape="0">
                    <a:srgbClr val="6E747A">
                      <a:alpha val="43000"/>
                    </a:srgbClr>
                  </a:outerShdw>
                </a:effectLst>
                <a:ea typeface="等线" panose="02010600030101010101" pitchFamily="2" charset="-122"/>
                <a:cs typeface="Arial" panose="020B0604020202020204" pitchFamily="34" charset="0"/>
              </a:rPr>
              <a:t>: Experimental Results: Tuning of parameters </a:t>
            </a:r>
          </a:p>
          <a:p>
            <a:pPr>
              <a:defRPr/>
            </a:pPr>
            <a:endParaRPr kumimoji="0" lang="en-US" altLang="zh-CN" sz="2800" b="1" i="0" u="none" strike="noStrike" kern="1200" cap="none" spc="0" normalizeH="0" baseline="0" noProof="0" dirty="0">
              <a:ln w="0"/>
              <a:solidFill>
                <a:srgbClr val="ACD433"/>
              </a:solidFill>
              <a:effectLst>
                <a:outerShdw blurRad="38100" dist="25400" dir="5400000" algn="ctr" rotWithShape="0">
                  <a:srgbClr val="6E747A">
                    <a:alpha val="43000"/>
                  </a:srgbClr>
                </a:outerShdw>
              </a:effectLst>
              <a:uLnTx/>
              <a:uFillTx/>
              <a:latin typeface="Century Gothic" panose="020B050202020202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9B2BB8-662F-A946-8419-C3F6B9963934}"/>
                  </a:ext>
                </a:extLst>
              </p:cNvPr>
              <p:cNvSpPr txBox="1"/>
              <p:nvPr/>
            </p:nvSpPr>
            <p:spPr>
              <a:xfrm>
                <a:off x="6241159" y="6009898"/>
                <a:ext cx="4356501" cy="391261"/>
              </a:xfrm>
              <a:prstGeom prst="rect">
                <a:avLst/>
              </a:prstGeom>
              <a:noFill/>
            </p:spPr>
            <p:txBody>
              <a:bodyPr wrap="square">
                <a:spAutoFit/>
              </a:bodyPr>
              <a:lstStyle/>
              <a:p>
                <a:pPr marL="285750" indent="-285750">
                  <a:buFont typeface="Arial" panose="020B0604020202020204" pitchFamily="34" charset="0"/>
                  <a:buChar char="•"/>
                  <a:defRPr/>
                </a:pPr>
                <a14:m>
                  <m:oMath xmlns:m="http://schemas.openxmlformats.org/officeDocument/2006/math">
                    <m:sSub>
                      <m:sSubPr>
                        <m:ctrlPr>
                          <a:rPr lang="en-US" altLang="zh-CN"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500,5000</m:t>
                        </m:r>
                      </m:e>
                    </m:d>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1,15</m:t>
                        </m:r>
                      </m:e>
                    </m:d>
                  </m:oMath>
                </a14:m>
                <a:endParaRPr lang="en-IL" dirty="0"/>
              </a:p>
            </p:txBody>
          </p:sp>
        </mc:Choice>
        <mc:Fallback xmlns="">
          <p:sp>
            <p:nvSpPr>
              <p:cNvPr id="13" name="TextBox 12">
                <a:extLst>
                  <a:ext uri="{FF2B5EF4-FFF2-40B4-BE49-F238E27FC236}">
                    <a16:creationId xmlns:a16="http://schemas.microsoft.com/office/drawing/2014/main" id="{CF9B2BB8-662F-A946-8419-C3F6B9963934}"/>
                  </a:ext>
                </a:extLst>
              </p:cNvPr>
              <p:cNvSpPr txBox="1">
                <a:spLocks noRot="1" noChangeAspect="1" noMove="1" noResize="1" noEditPoints="1" noAdjustHandles="1" noChangeArrowheads="1" noChangeShapeType="1" noTextEdit="1"/>
              </p:cNvSpPr>
              <p:nvPr/>
            </p:nvSpPr>
            <p:spPr>
              <a:xfrm>
                <a:off x="6241159" y="6009898"/>
                <a:ext cx="4356501" cy="391261"/>
              </a:xfrm>
              <a:prstGeom prst="rect">
                <a:avLst/>
              </a:prstGeom>
              <a:blipFill>
                <a:blip r:embed="rId2"/>
                <a:stretch>
                  <a:fillRect l="-1163" t="-3125" b="-1875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1A1A3C-0C33-2344-8C4E-F4D436D30574}"/>
                  </a:ext>
                </a:extLst>
              </p:cNvPr>
              <p:cNvSpPr txBox="1"/>
              <p:nvPr/>
            </p:nvSpPr>
            <p:spPr>
              <a:xfrm>
                <a:off x="1529981" y="6009897"/>
                <a:ext cx="4356501" cy="391261"/>
              </a:xfrm>
              <a:prstGeom prst="rect">
                <a:avLst/>
              </a:prstGeom>
              <a:noFill/>
            </p:spPr>
            <p:txBody>
              <a:bodyPr wrap="square">
                <a:spAutoFit/>
              </a:bodyPr>
              <a:lstStyle/>
              <a:p>
                <a:pPr marL="285750" indent="-285750">
                  <a:buFont typeface="Arial" panose="020B0604020202020204" pitchFamily="34" charset="0"/>
                  <a:buChar char="•"/>
                  <a:defRPr/>
                </a:pPr>
                <a14:m>
                  <m:oMath xmlns:m="http://schemas.openxmlformats.org/officeDocument/2006/math">
                    <m:sSub>
                      <m:sSubPr>
                        <m:ctrlPr>
                          <a:rPr lang="en-US" altLang="zh-CN"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𝑝</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500,5000</m:t>
                        </m:r>
                      </m:e>
                    </m:d>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  </m:t>
                    </m:r>
                    <m:sSub>
                      <m:sSubPr>
                        <m:ctrlP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sSubPr>
                      <m:e>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𝑘</m:t>
                        </m:r>
                      </m:e>
                      <m: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𝑑</m:t>
                        </m:r>
                        <m:r>
                          <a:rPr lang="en-US" altLang="zh-CN" i="1">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𝑥</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𝑦</m:t>
                        </m:r>
                      </m:sub>
                    </m:sSub>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m:t>
                    </m:r>
                    <m:d>
                      <m:dPr>
                        <m:begChr m:val="["/>
                        <m:endChr m:val="]"/>
                        <m:ctrlP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ctrlPr>
                      </m:dPr>
                      <m:e>
                        <m:r>
                          <a:rPr lang="en-US" altLang="zh-CN" b="0" i="1" smtClean="0">
                            <a:ln w="0"/>
                            <a:effectLst>
                              <a:outerShdw blurRad="38100" dist="25400" dir="5400000" algn="ctr" rotWithShape="0">
                                <a:srgbClr val="6E747A">
                                  <a:alpha val="43000"/>
                                </a:srgbClr>
                              </a:outerShdw>
                            </a:effectLst>
                            <a:latin typeface="Cambria Math" panose="02040503050406030204" pitchFamily="18" charset="0"/>
                            <a:ea typeface="等线" panose="02010600030101010101" pitchFamily="2" charset="-122"/>
                            <a:cs typeface="Arial" panose="020B0604020202020204" pitchFamily="34" charset="0"/>
                          </a:rPr>
                          <m:t>1,15</m:t>
                        </m:r>
                      </m:e>
                    </m:d>
                  </m:oMath>
                </a14:m>
                <a:endParaRPr lang="en-IL" dirty="0"/>
              </a:p>
            </p:txBody>
          </p:sp>
        </mc:Choice>
        <mc:Fallback xmlns="">
          <p:sp>
            <p:nvSpPr>
              <p:cNvPr id="7" name="TextBox 6">
                <a:extLst>
                  <a:ext uri="{FF2B5EF4-FFF2-40B4-BE49-F238E27FC236}">
                    <a16:creationId xmlns:a16="http://schemas.microsoft.com/office/drawing/2014/main" id="{251A1A3C-0C33-2344-8C4E-F4D436D30574}"/>
                  </a:ext>
                </a:extLst>
              </p:cNvPr>
              <p:cNvSpPr txBox="1">
                <a:spLocks noRot="1" noChangeAspect="1" noMove="1" noResize="1" noEditPoints="1" noAdjustHandles="1" noChangeArrowheads="1" noChangeShapeType="1" noTextEdit="1"/>
              </p:cNvSpPr>
              <p:nvPr/>
            </p:nvSpPr>
            <p:spPr>
              <a:xfrm>
                <a:off x="1529981" y="6009897"/>
                <a:ext cx="4356501" cy="391261"/>
              </a:xfrm>
              <a:prstGeom prst="rect">
                <a:avLst/>
              </a:prstGeom>
              <a:blipFill>
                <a:blip r:embed="rId3"/>
                <a:stretch>
                  <a:fillRect l="-1163" t="-3125" b="-18750"/>
                </a:stretch>
              </a:blipFill>
            </p:spPr>
            <p:txBody>
              <a:bodyPr/>
              <a:lstStyle/>
              <a:p>
                <a:r>
                  <a:rPr lang="en-IL">
                    <a:noFill/>
                  </a:rPr>
                  <a:t> </a:t>
                </a:r>
              </a:p>
            </p:txBody>
          </p:sp>
        </mc:Fallback>
      </mc:AlternateContent>
      <p:pic>
        <p:nvPicPr>
          <p:cNvPr id="6" name="Picture 5" descr="Chart, histogram&#10;&#10;Description automatically generated">
            <a:extLst>
              <a:ext uri="{FF2B5EF4-FFF2-40B4-BE49-F238E27FC236}">
                <a16:creationId xmlns:a16="http://schemas.microsoft.com/office/drawing/2014/main" id="{B96E2EF3-C424-7D44-BA29-64CA8A66C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159" y="1219411"/>
            <a:ext cx="3911026" cy="2346616"/>
          </a:xfrm>
          <a:prstGeom prst="rect">
            <a:avLst/>
          </a:prstGeom>
        </p:spPr>
      </p:pic>
      <p:pic>
        <p:nvPicPr>
          <p:cNvPr id="9" name="Picture 8" descr="Chart, histogram&#10;&#10;Description automatically generated">
            <a:extLst>
              <a:ext uri="{FF2B5EF4-FFF2-40B4-BE49-F238E27FC236}">
                <a16:creationId xmlns:a16="http://schemas.microsoft.com/office/drawing/2014/main" id="{5F8540D3-E045-9A4A-AF81-AC81F9B7FA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1159" y="3632505"/>
            <a:ext cx="3911026" cy="2346616"/>
          </a:xfrm>
          <a:prstGeom prst="rect">
            <a:avLst/>
          </a:prstGeom>
        </p:spPr>
      </p:pic>
      <p:pic>
        <p:nvPicPr>
          <p:cNvPr id="11" name="Picture 10" descr="Chart, scatter chart&#10;&#10;Description automatically generated">
            <a:extLst>
              <a:ext uri="{FF2B5EF4-FFF2-40B4-BE49-F238E27FC236}">
                <a16:creationId xmlns:a16="http://schemas.microsoft.com/office/drawing/2014/main" id="{EEBFD4D4-E38C-9341-9B85-665A812493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9981" y="1219411"/>
            <a:ext cx="3911027" cy="2346616"/>
          </a:xfrm>
          <a:prstGeom prst="rect">
            <a:avLst/>
          </a:prstGeom>
        </p:spPr>
      </p:pic>
      <p:pic>
        <p:nvPicPr>
          <p:cNvPr id="15" name="Picture 14" descr="Chart, scatter chart&#10;&#10;Description automatically generated">
            <a:extLst>
              <a:ext uri="{FF2B5EF4-FFF2-40B4-BE49-F238E27FC236}">
                <a16:creationId xmlns:a16="http://schemas.microsoft.com/office/drawing/2014/main" id="{A94F1ED6-9184-1940-B05E-441C8D087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9981" y="3632504"/>
            <a:ext cx="3911027" cy="2346616"/>
          </a:xfrm>
          <a:prstGeom prst="rect">
            <a:avLst/>
          </a:prstGeom>
        </p:spPr>
      </p:pic>
      <p:sp>
        <p:nvSpPr>
          <p:cNvPr id="18" name="TextBox 17">
            <a:extLst>
              <a:ext uri="{FF2B5EF4-FFF2-40B4-BE49-F238E27FC236}">
                <a16:creationId xmlns:a16="http://schemas.microsoft.com/office/drawing/2014/main" id="{D9E22601-5F17-104E-AB7B-742AFA962803}"/>
              </a:ext>
            </a:extLst>
          </p:cNvPr>
          <p:cNvSpPr txBox="1"/>
          <p:nvPr/>
        </p:nvSpPr>
        <p:spPr>
          <a:xfrm>
            <a:off x="1529980" y="6401158"/>
            <a:ext cx="7866267" cy="369332"/>
          </a:xfrm>
          <a:prstGeom prst="rect">
            <a:avLst/>
          </a:prstGeom>
          <a:noFill/>
        </p:spPr>
        <p:txBody>
          <a:bodyPr wrap="square">
            <a:spAutoFit/>
          </a:bodyPr>
          <a:lstStyle/>
          <a:p>
            <a:r>
              <a:rPr lang="en-US" altLang="zh-CN" dirty="0"/>
              <a:t>(</a:t>
            </a:r>
            <a:r>
              <a:rPr lang="en-US" altLang="zh-CN" dirty="0" err="1"/>
              <a:t>xy</a:t>
            </a:r>
            <a:r>
              <a:rPr lang="en-US" altLang="zh-CN" dirty="0"/>
              <a:t>/z error: maximums of the external forces in x-y/z direction)</a:t>
            </a:r>
            <a:endParaRPr lang="en-IL" dirty="0"/>
          </a:p>
        </p:txBody>
      </p:sp>
    </p:spTree>
    <p:extLst>
      <p:ext uri="{BB962C8B-B14F-4D97-AF65-F5344CB8AC3E}">
        <p14:creationId xmlns:p14="http://schemas.microsoft.com/office/powerpoint/2010/main" val="9138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2804AA8634E7749AF984161497806C9" ma:contentTypeVersion="7" ma:contentTypeDescription="Create a new document." ma:contentTypeScope="" ma:versionID="f5c84b3f8d21bdf21e87d8efb1c68a74">
  <xsd:schema xmlns:xsd="http://www.w3.org/2001/XMLSchema" xmlns:xs="http://www.w3.org/2001/XMLSchema" xmlns:p="http://schemas.microsoft.com/office/2006/metadata/properties" xmlns:ns3="07e1ca0b-5c03-4a55-83ef-9dc29db0009a" xmlns:ns4="fc1378ca-b9d8-40bd-8f06-14531cb8b9da" targetNamespace="http://schemas.microsoft.com/office/2006/metadata/properties" ma:root="true" ma:fieldsID="67eba0398c733c3b8d96f90c5516c53a" ns3:_="" ns4:_="">
    <xsd:import namespace="07e1ca0b-5c03-4a55-83ef-9dc29db0009a"/>
    <xsd:import namespace="fc1378ca-b9d8-40bd-8f06-14531cb8b9d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e1ca0b-5c03-4a55-83ef-9dc29db000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1378ca-b9d8-40bd-8f06-14531cb8b9d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259525-788A-4B85-8145-35379D337D06}">
  <ds:schemaRefs>
    <ds:schemaRef ds:uri="http://schemas.microsoft.com/sharepoint/v3/contenttype/forms"/>
  </ds:schemaRefs>
</ds:datastoreItem>
</file>

<file path=customXml/itemProps2.xml><?xml version="1.0" encoding="utf-8"?>
<ds:datastoreItem xmlns:ds="http://schemas.openxmlformats.org/officeDocument/2006/customXml" ds:itemID="{4993F87C-8636-4A33-BEBE-C094BA9CD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e1ca0b-5c03-4a55-83ef-9dc29db0009a"/>
    <ds:schemaRef ds:uri="fc1378ca-b9d8-40bd-8f06-14531cb8b9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37367A-3A09-4C54-BBDA-3B02B7047BFE}">
  <ds:schemaRefs>
    <ds:schemaRef ds:uri="http://purl.org/dc/terms/"/>
    <ds:schemaRef ds:uri="http://purl.org/dc/elements/1.1/"/>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fc1378ca-b9d8-40bd-8f06-14531cb8b9da"/>
    <ds:schemaRef ds:uri="07e1ca0b-5c03-4a55-83ef-9dc29db0009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Ion</Template>
  <TotalTime>7458</TotalTime>
  <Words>1732</Words>
  <Application>Microsoft Macintosh PowerPoint</Application>
  <PresentationFormat>Widescreen</PresentationFormat>
  <Paragraphs>259</Paragraphs>
  <Slides>24</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等线</vt:lpstr>
      <vt:lpstr>System Font Regular</vt:lpstr>
      <vt:lpstr>Arial</vt:lpstr>
      <vt:lpstr>Cambria Math</vt:lpstr>
      <vt:lpstr>Century Gothic</vt:lpstr>
      <vt:lpstr>Courier New</vt:lpstr>
      <vt:lpstr>Wingdings</vt:lpstr>
      <vt:lpstr>Wingdings 3</vt:lpstr>
      <vt:lpstr>离子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Zitao Yu</dc:creator>
  <cp:lastModifiedBy>Zitao Yu</cp:lastModifiedBy>
  <cp:revision>79</cp:revision>
  <dcterms:created xsi:type="dcterms:W3CDTF">2020-11-22T10:22:24Z</dcterms:created>
  <dcterms:modified xsi:type="dcterms:W3CDTF">2021-10-24T06:07:43Z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0x01010082804AA8634E7749AF984161497806C9</vt:lpwstr>
  </property>
</Properties>
</file>